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6" r:id="rId4"/>
    <p:sldMasterId id="214748371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5143500" cx="9144000"/>
  <p:notesSz cx="6858000" cy="9144000"/>
  <p:embeddedFontLst>
    <p:embeddedFont>
      <p:font typeface="Roboto Thin"/>
      <p:regular r:id="rId60"/>
      <p:bold r:id="rId61"/>
      <p:italic r:id="rId62"/>
      <p:boldItalic r:id="rId63"/>
    </p:embeddedFont>
    <p:embeddedFont>
      <p:font typeface="Roboto"/>
      <p:regular r:id="rId64"/>
      <p:bold r:id="rId65"/>
      <p:italic r:id="rId66"/>
      <p:boldItalic r:id="rId67"/>
    </p:embeddedFont>
    <p:embeddedFont>
      <p:font typeface="Roboto Medium"/>
      <p:regular r:id="rId68"/>
      <p:bold r:id="rId69"/>
      <p:italic r:id="rId70"/>
      <p:boldItalic r:id="rId71"/>
    </p:embeddedFont>
    <p:embeddedFont>
      <p:font typeface="Amatic SC"/>
      <p:regular r:id="rId72"/>
      <p:bold r:id="rId73"/>
    </p:embeddedFont>
    <p:embeddedFont>
      <p:font typeface="Inconsolata"/>
      <p:regular r:id="rId74"/>
      <p:bold r:id="rId75"/>
    </p:embeddedFont>
    <p:embeddedFont>
      <p:font typeface="Roboto Light"/>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AD3493-6891-4E24-9994-F05AE4E96611}">
  <a:tblStyle styleId="{52AD3493-6891-4E24-9994-F05AE4E9661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maticSC-bold.fntdata"/><Relationship Id="rId72" Type="http://schemas.openxmlformats.org/officeDocument/2006/relationships/font" Target="fonts/AmaticSC-regular.fntdata"/><Relationship Id="rId31" Type="http://schemas.openxmlformats.org/officeDocument/2006/relationships/slide" Target="slides/slide25.xml"/><Relationship Id="rId75" Type="http://schemas.openxmlformats.org/officeDocument/2006/relationships/font" Target="fonts/Inconsolata-bold.fntdata"/><Relationship Id="rId30" Type="http://schemas.openxmlformats.org/officeDocument/2006/relationships/slide" Target="slides/slide24.xml"/><Relationship Id="rId74" Type="http://schemas.openxmlformats.org/officeDocument/2006/relationships/font" Target="fonts/Inconsolata-regular.fntdata"/><Relationship Id="rId33" Type="http://schemas.openxmlformats.org/officeDocument/2006/relationships/slide" Target="slides/slide27.xml"/><Relationship Id="rId77" Type="http://schemas.openxmlformats.org/officeDocument/2006/relationships/font" Target="fonts/RobotoLight-bold.fntdata"/><Relationship Id="rId32" Type="http://schemas.openxmlformats.org/officeDocument/2006/relationships/slide" Target="slides/slide26.xml"/><Relationship Id="rId76" Type="http://schemas.openxmlformats.org/officeDocument/2006/relationships/font" Target="fonts/RobotoLight-regular.fntdata"/><Relationship Id="rId35" Type="http://schemas.openxmlformats.org/officeDocument/2006/relationships/slide" Target="slides/slide29.xml"/><Relationship Id="rId79" Type="http://schemas.openxmlformats.org/officeDocument/2006/relationships/font" Target="fonts/RobotoLight-boldItalic.fntdata"/><Relationship Id="rId34" Type="http://schemas.openxmlformats.org/officeDocument/2006/relationships/slide" Target="slides/slide28.xml"/><Relationship Id="rId78" Type="http://schemas.openxmlformats.org/officeDocument/2006/relationships/font" Target="fonts/RobotoLight-italic.fntdata"/><Relationship Id="rId71" Type="http://schemas.openxmlformats.org/officeDocument/2006/relationships/font" Target="fonts/RobotoMedium-boldItalic.fntdata"/><Relationship Id="rId70" Type="http://schemas.openxmlformats.org/officeDocument/2006/relationships/font" Target="fonts/RobotoMedium-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Thin-italic.fntdata"/><Relationship Id="rId61" Type="http://schemas.openxmlformats.org/officeDocument/2006/relationships/font" Target="fonts/RobotoThin-bold.fntdata"/><Relationship Id="rId20" Type="http://schemas.openxmlformats.org/officeDocument/2006/relationships/slide" Target="slides/slide14.xml"/><Relationship Id="rId64" Type="http://schemas.openxmlformats.org/officeDocument/2006/relationships/font" Target="fonts/Roboto-regular.fntdata"/><Relationship Id="rId63" Type="http://schemas.openxmlformats.org/officeDocument/2006/relationships/font" Target="fonts/RobotoThin-boldItalic.fntdata"/><Relationship Id="rId22" Type="http://schemas.openxmlformats.org/officeDocument/2006/relationships/slide" Target="slides/slide16.xml"/><Relationship Id="rId66" Type="http://schemas.openxmlformats.org/officeDocument/2006/relationships/font" Target="fonts/Roboto-italic.fntdata"/><Relationship Id="rId21" Type="http://schemas.openxmlformats.org/officeDocument/2006/relationships/slide" Target="slides/slide15.xml"/><Relationship Id="rId65" Type="http://schemas.openxmlformats.org/officeDocument/2006/relationships/font" Target="fonts/Roboto-bold.fntdata"/><Relationship Id="rId24" Type="http://schemas.openxmlformats.org/officeDocument/2006/relationships/slide" Target="slides/slide18.xml"/><Relationship Id="rId68" Type="http://schemas.openxmlformats.org/officeDocument/2006/relationships/font" Target="fonts/RobotoMedium-regular.fntdata"/><Relationship Id="rId23" Type="http://schemas.openxmlformats.org/officeDocument/2006/relationships/slide" Target="slides/slide17.xml"/><Relationship Id="rId67" Type="http://schemas.openxmlformats.org/officeDocument/2006/relationships/font" Target="fonts/Roboto-boldItalic.fntdata"/><Relationship Id="rId60" Type="http://schemas.openxmlformats.org/officeDocument/2006/relationships/font" Target="fonts/RobotoThin-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b7d7734d4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b7d7734d4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067680081_2_1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9" name="Google Shape;1149;g4067680081_2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Having a humble attitude is the first requirement of being successful in this program.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shutterstock_667830277</a:t>
            </a:r>
            <a:endParaRPr>
              <a:solidFill>
                <a:schemeClr val="dk1"/>
              </a:solidFill>
              <a:latin typeface="Calibri"/>
              <a:ea typeface="Calibri"/>
              <a:cs typeface="Calibri"/>
              <a:sym typeface="Calibri"/>
            </a:endParaRPr>
          </a:p>
        </p:txBody>
      </p:sp>
      <p:sp>
        <p:nvSpPr>
          <p:cNvPr id="1150" name="Google Shape;1150;g4067680081_2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4067680081_2_10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6" name="Google Shape;1156;g4067680081_2_10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7" name="Google Shape;1157;g4067680081_2_10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4067680081_2_1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g4067680081_2_11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Don’t be frustrated! Keep an open mind – you’re here to learn.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mastery of other subjects, educational backgrounds, and professional successes do not guarantee that you will do well here. The only thing that will guarantee success is hard work, humility, and a relentless desire to be better. </a:t>
            </a:r>
            <a:endParaRPr b="0" i="0" sz="1100" u="none" cap="none" strike="noStrike">
              <a:solidFill>
                <a:schemeClr val="dk1"/>
              </a:solidFill>
              <a:latin typeface="Calibri"/>
              <a:ea typeface="Calibri"/>
              <a:cs typeface="Calibri"/>
              <a:sym typeface="Calibri"/>
            </a:endParaRPr>
          </a:p>
        </p:txBody>
      </p:sp>
      <p:sp>
        <p:nvSpPr>
          <p:cNvPr id="1163" name="Google Shape;1163;g4067680081_2_11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4067680081_2_11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8" name="Google Shape;1168;g4067680081_2_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are a blank slate.</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Seriously. Don’t lose sight of this image. At first it may feel intimidating. Knowing how little you know. But relish the opportunity and take the privileges it comes with.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have permission to struggle. To fail. To not “get” everything immediately. </a:t>
            </a:r>
            <a:endParaRPr b="0" i="0" sz="1100" u="none" cap="none" strike="noStrike">
              <a:solidFill>
                <a:schemeClr val="dk1"/>
              </a:solidFill>
              <a:latin typeface="Calibri"/>
              <a:ea typeface="Calibri"/>
              <a:cs typeface="Calibri"/>
              <a:sym typeface="Calibri"/>
            </a:endParaRPr>
          </a:p>
        </p:txBody>
      </p:sp>
      <p:sp>
        <p:nvSpPr>
          <p:cNvPr id="1169" name="Google Shape;1169;g4067680081_2_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4dfd64eae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4dfd64eae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4067680081_2_1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0" name="Google Shape;1180;g4067680081_2_1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 there are a few obstacles in the way.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Things that will frustrate you…</a:t>
            </a:r>
            <a:endParaRPr b="0" i="0" sz="1100" u="none" cap="none" strike="noStrike">
              <a:solidFill>
                <a:schemeClr val="dk1"/>
              </a:solidFill>
              <a:latin typeface="Calibri"/>
              <a:ea typeface="Calibri"/>
              <a:cs typeface="Calibri"/>
              <a:sym typeface="Calibri"/>
            </a:endParaRPr>
          </a:p>
        </p:txBody>
      </p:sp>
      <p:sp>
        <p:nvSpPr>
          <p:cNvPr id="1181" name="Google Shape;1181;g4067680081_2_1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067680081_2_1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6" name="Google Shape;1186;g4067680081_2_1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1</a:t>
            </a:r>
            <a:br>
              <a:rPr b="0" i="0" lang="en" sz="1100" u="none" cap="none" strike="noStrike">
                <a:solidFill>
                  <a:schemeClr val="dk1"/>
                </a:solidFill>
                <a:latin typeface="Calibri"/>
                <a:ea typeface="Calibri"/>
                <a:cs typeface="Calibri"/>
                <a:sym typeface="Calibri"/>
              </a:rPr>
            </a:br>
            <a:br>
              <a:rPr b="0" i="0" lang="en" sz="1100" u="none" cap="none" strike="noStrike">
                <a:solidFill>
                  <a:schemeClr val="dk1"/>
                </a:solidFill>
                <a:latin typeface="Calibri"/>
                <a:ea typeface="Calibri"/>
                <a:cs typeface="Calibri"/>
                <a:sym typeface="Calibri"/>
              </a:rPr>
            </a:br>
            <a:r>
              <a:rPr b="0" i="0" lang="en" sz="1100" u="none" cap="none" strike="noStrike">
                <a:solidFill>
                  <a:schemeClr val="dk1"/>
                </a:solidFill>
                <a:latin typeface="Calibri"/>
                <a:ea typeface="Calibri"/>
                <a:cs typeface="Calibri"/>
                <a:sym typeface="Calibri"/>
              </a:rPr>
              <a:t>First, learning to code is tough, intimidating, and frustrating at times. You should forget about your uncle/brother-in-law/friend/step-sister who told you about so-and-so learning to build apps in 1 week. Coding is hard. It will take time. There is no way around that.</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confusing, difficult, and there’s a ton to learn. But it’s super rewarding when you _do_ learn why your code broke or is working.</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a:solidFill>
                <a:schemeClr val="dk1"/>
              </a:solidFill>
              <a:latin typeface="Calibri"/>
              <a:ea typeface="Calibri"/>
              <a:cs typeface="Calibri"/>
              <a:sym typeface="Calibri"/>
            </a:endParaRPr>
          </a:p>
        </p:txBody>
      </p:sp>
      <p:sp>
        <p:nvSpPr>
          <p:cNvPr id="1187" name="Google Shape;1187;g4067680081_2_1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4" name="Shape 1194"/>
        <p:cNvGrpSpPr/>
        <p:nvPr/>
      </p:nvGrpSpPr>
      <p:grpSpPr>
        <a:xfrm>
          <a:off x="0" y="0"/>
          <a:ext cx="0" cy="0"/>
          <a:chOff x="0" y="0"/>
          <a:chExt cx="0" cy="0"/>
        </a:xfrm>
      </p:grpSpPr>
      <p:sp>
        <p:nvSpPr>
          <p:cNvPr id="1195" name="Google Shape;1195;g4067680081_2_1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4067680081_2_14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will be many moments where you will doubt yourself.</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shutterstock_215771662</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is on the same page as you. No-one in this classroom is dumb. You all have varying backgrounds with differing experiences and exposure.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Everyone was where you are at some point in their career. Every single developer. Me too.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takes time but you have what it takes; you were selected for this program because we know you have what it takes.</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first few weeks will be difficult, but everyone will be on a pretty level playing field a few weeks in.</a:t>
            </a:r>
            <a:endParaRPr b="0" i="0" sz="1100" u="none" cap="none" strike="noStrike">
              <a:solidFill>
                <a:schemeClr val="dk1"/>
              </a:solidFill>
              <a:latin typeface="Calibri"/>
              <a:ea typeface="Calibri"/>
              <a:cs typeface="Calibri"/>
              <a:sym typeface="Calibri"/>
            </a:endParaRPr>
          </a:p>
        </p:txBody>
      </p:sp>
      <p:sp>
        <p:nvSpPr>
          <p:cNvPr id="1197" name="Google Shape;1197;g4067680081_2_14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067680081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4067680081_2_14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Obstacle 2 – you have a ton of ground to cover! </a:t>
            </a:r>
            <a:endParaRPr sz="1300"/>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There’s a lot to learn, and it can be intimidating. But honestly, 6 months will be over before you know it.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shutterstock_411452953</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Because of the length of the program, personal issues WILL come up during the course of the program, and it will be challenging to stay motivated.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 should see each other as a family embarking on a long journey. You will become far closer to your peers than you realize. Intensity is no substitute for endurance.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05" name="Google Shape;1205;g4067680081_2_14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4067680081_2_1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4067680081_2_1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And will take a while to master. Persisting in general is the #1 hardest thing in this course.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Perhaps tied with having self-confidence (talk about imposter syndrome).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13" name="Google Shape;1213;g4067680081_2_1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4b7d7734d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4b7d7734d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4067680081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2" name="Google Shape;1222;g4067680081_2_1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Frustration = learning, seriously. Here’s the author of a pretty famous book on the mean stack: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how do we get through this frustration and actually learn?</a:t>
            </a:r>
            <a:endParaRPr b="0" i="0" sz="1100" u="none" cap="none" strike="noStrike">
              <a:solidFill>
                <a:schemeClr val="dk1"/>
              </a:solidFill>
              <a:latin typeface="Calibri"/>
              <a:ea typeface="Calibri"/>
              <a:cs typeface="Calibri"/>
              <a:sym typeface="Calibri"/>
            </a:endParaRPr>
          </a:p>
        </p:txBody>
      </p:sp>
      <p:sp>
        <p:nvSpPr>
          <p:cNvPr id="1223" name="Google Shape;1223;g4067680081_2_1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067680081_2_16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g4067680081_2_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2" name="Google Shape;1232;g4067680081_2_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7" name="Shape 1257"/>
        <p:cNvGrpSpPr/>
        <p:nvPr/>
      </p:nvGrpSpPr>
      <p:grpSpPr>
        <a:xfrm>
          <a:off x="0" y="0"/>
          <a:ext cx="0" cy="0"/>
          <a:chOff x="0" y="0"/>
          <a:chExt cx="0" cy="0"/>
        </a:xfrm>
      </p:grpSpPr>
      <p:sp>
        <p:nvSpPr>
          <p:cNvPr id="1258" name="Google Shape;1258;g4067680081_2_1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9" name="Google Shape;1259;g4067680081_2_17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60" name="Google Shape;1260;g4067680081_2_17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5" name="Shape 1285"/>
        <p:cNvGrpSpPr/>
        <p:nvPr/>
      </p:nvGrpSpPr>
      <p:grpSpPr>
        <a:xfrm>
          <a:off x="0" y="0"/>
          <a:ext cx="0" cy="0"/>
          <a:chOff x="0" y="0"/>
          <a:chExt cx="0" cy="0"/>
        </a:xfrm>
      </p:grpSpPr>
      <p:sp>
        <p:nvSpPr>
          <p:cNvPr id="1286" name="Google Shape;1286;g4067680081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7" name="Google Shape;1287;g4067680081_2_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288" name="Google Shape;1288;g4067680081_2_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4067680081_2_1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5" name="Google Shape;1315;g4067680081_2_19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This is a Trilogy image of students and does not violate copyright laws. </a:t>
            </a:r>
            <a:endParaRPr b="0" i="0" sz="1100" u="none" cap="none" strike="noStrike">
              <a:solidFill>
                <a:schemeClr val="dk1"/>
              </a:solidFill>
              <a:latin typeface="Calibri"/>
              <a:ea typeface="Calibri"/>
              <a:cs typeface="Calibri"/>
              <a:sym typeface="Calibri"/>
            </a:endParaRPr>
          </a:p>
        </p:txBody>
      </p:sp>
      <p:sp>
        <p:nvSpPr>
          <p:cNvPr id="1316" name="Google Shape;1316;g4067680081_2_19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1" name="Shape 1321"/>
        <p:cNvGrpSpPr/>
        <p:nvPr/>
      </p:nvGrpSpPr>
      <p:grpSpPr>
        <a:xfrm>
          <a:off x="0" y="0"/>
          <a:ext cx="0" cy="0"/>
          <a:chOff x="0" y="0"/>
          <a:chExt cx="0" cy="0"/>
        </a:xfrm>
      </p:grpSpPr>
      <p:sp>
        <p:nvSpPr>
          <p:cNvPr id="1322" name="Google Shape;1322;g4067680081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4067680081_2_19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Of course, to do this, you’ll need to be great at googling!</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This is arguably the best/most important skill you can use.</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 It’s silly, but being able to find the answers to your questions is extremely important, and people won’t always be around. Google should almost always be your first go-to (it has almost every answer, if you know how to find it).</a:t>
            </a:r>
            <a:endParaRPr b="0" i="0" sz="1100" u="none" cap="none" strike="noStrike">
              <a:solidFill>
                <a:schemeClr val="dk1"/>
              </a:solidFill>
              <a:latin typeface="Calibri"/>
              <a:ea typeface="Calibri"/>
              <a:cs typeface="Calibri"/>
              <a:sym typeface="Calibri"/>
            </a:endParaRPr>
          </a:p>
          <a:p>
            <a:pPr indent="-158750" lvl="0" marL="165100" marR="0" rtl="0" algn="l">
              <a:spcBef>
                <a:spcPts val="0"/>
              </a:spcBef>
              <a:spcAft>
                <a:spcPts val="0"/>
              </a:spcAft>
              <a:buClr>
                <a:schemeClr val="dk1"/>
              </a:buClr>
              <a:buSzPts val="1100"/>
              <a:buFont typeface="Calibri"/>
              <a:buChar char="-"/>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shutterstock_653127499</a:t>
            </a:r>
            <a:endParaRPr>
              <a:solidFill>
                <a:schemeClr val="dk1"/>
              </a:solidFill>
              <a:latin typeface="Calibri"/>
              <a:ea typeface="Calibri"/>
              <a:cs typeface="Calibri"/>
              <a:sym typeface="Calibri"/>
            </a:endParaRPr>
          </a:p>
        </p:txBody>
      </p:sp>
      <p:sp>
        <p:nvSpPr>
          <p:cNvPr id="1324" name="Google Shape;1324;g4067680081_2_19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9" name="Shape 1329"/>
        <p:cNvGrpSpPr/>
        <p:nvPr/>
      </p:nvGrpSpPr>
      <p:grpSpPr>
        <a:xfrm>
          <a:off x="0" y="0"/>
          <a:ext cx="0" cy="0"/>
          <a:chOff x="0" y="0"/>
          <a:chExt cx="0" cy="0"/>
        </a:xfrm>
      </p:grpSpPr>
      <p:sp>
        <p:nvSpPr>
          <p:cNvPr id="1330" name="Google Shape;1330;g4067680081_2_20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1" name="Google Shape;1331;g4067680081_2_20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we’ve talked about the journey and how to be successful, let’s talk about the stops along the way.</a:t>
            </a:r>
            <a:endParaRPr b="0" i="0" sz="1100" u="none" cap="none" strike="noStrike">
              <a:solidFill>
                <a:schemeClr val="dk1"/>
              </a:solidFill>
              <a:latin typeface="Calibri"/>
              <a:ea typeface="Calibri"/>
              <a:cs typeface="Calibri"/>
              <a:sym typeface="Calibri"/>
            </a:endParaRPr>
          </a:p>
        </p:txBody>
      </p:sp>
      <p:sp>
        <p:nvSpPr>
          <p:cNvPr id="1332" name="Google Shape;1332;g4067680081_2_20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067680081_2_2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4067680081_2_2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Here’s what our days will look like.</a:t>
            </a:r>
            <a:endParaRPr sz="1300"/>
          </a:p>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Question: How do you learn to code? (NEXT)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38" name="Google Shape;1338;g4067680081_2_2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067680081_2_2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4067680081_2_2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By coding! Unfortunate, right?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We’ll get a ton of in-class practice reading and writing code, so the course quickly becomes “code-centric”.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Most days will be much less presentation-heavy than today.</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p:txBody>
      </p:sp>
      <p:sp>
        <p:nvSpPr>
          <p:cNvPr id="1351" name="Google Shape;1351;g4067680081_2_2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3" name="Shape 1363"/>
        <p:cNvGrpSpPr/>
        <p:nvPr/>
      </p:nvGrpSpPr>
      <p:grpSpPr>
        <a:xfrm>
          <a:off x="0" y="0"/>
          <a:ext cx="0" cy="0"/>
          <a:chOff x="0" y="0"/>
          <a:chExt cx="0" cy="0"/>
        </a:xfrm>
      </p:grpSpPr>
      <p:sp>
        <p:nvSpPr>
          <p:cNvPr id="1364" name="Google Shape;1364;g4067680081_2_22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5" name="Google Shape;1365;g4067680081_2_2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next up I want to spend a little bit of time checking that everyone has everything they need installed (from the pre-work).</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If you can check off all of these things, spend this time helping your neighbors. This should become a habit – try to ask for help form your neighbors before going to a TA (you will both learn more along the way). &lt; We’ll talk more about this soon.</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That said, let’s check some things off of a list.</a:t>
            </a:r>
            <a:endParaRPr b="0" i="0" sz="1100" u="none" cap="none" strike="noStrike">
              <a:solidFill>
                <a:schemeClr val="dk1"/>
              </a:solidFill>
              <a:latin typeface="Calibri"/>
              <a:ea typeface="Calibri"/>
              <a:cs typeface="Calibri"/>
              <a:sym typeface="Calibri"/>
            </a:endParaRPr>
          </a:p>
        </p:txBody>
      </p:sp>
      <p:sp>
        <p:nvSpPr>
          <p:cNvPr id="1366" name="Google Shape;1366;g4067680081_2_2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067680081_2_5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1" name="Google Shape;1091;g4067680081_2_5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shutterstock_520041586</a:t>
            </a:r>
            <a:endParaRPr b="0" i="0" sz="1100" u="none" cap="none" strike="noStrike">
              <a:solidFill>
                <a:schemeClr val="dk1"/>
              </a:solidFill>
              <a:latin typeface="Calibri"/>
              <a:ea typeface="Calibri"/>
              <a:cs typeface="Calibri"/>
              <a:sym typeface="Calibri"/>
            </a:endParaRPr>
          </a:p>
        </p:txBody>
      </p:sp>
      <p:sp>
        <p:nvSpPr>
          <p:cNvPr id="1092" name="Google Shape;1092;g4067680081_2_5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4067680081_2_23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4067680081_2_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72" name="Google Shape;1372;g4067680081_2_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4" name="Shape 1384"/>
        <p:cNvGrpSpPr/>
        <p:nvPr/>
      </p:nvGrpSpPr>
      <p:grpSpPr>
        <a:xfrm>
          <a:off x="0" y="0"/>
          <a:ext cx="0" cy="0"/>
          <a:chOff x="0" y="0"/>
          <a:chExt cx="0" cy="0"/>
        </a:xfrm>
      </p:grpSpPr>
      <p:sp>
        <p:nvSpPr>
          <p:cNvPr id="1385" name="Google Shape;1385;g4067680081_2_2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g4067680081_2_2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87" name="Google Shape;1387;g4067680081_2_2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067680081_2_2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8" name="Google Shape;1398;g4067680081_2_2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399" name="Google Shape;1399;g4067680081_2_2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4067680081_2_2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11" name="Google Shape;1411;g4067680081_2_2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067680081_2_2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6" name="Google Shape;1416;g4067680081_2_2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what exactly does it mean to be a “full stack developer?”</a:t>
            </a:r>
            <a:endParaRPr b="0" i="0" sz="1100" u="none" cap="none" strike="noStrike">
              <a:solidFill>
                <a:schemeClr val="dk1"/>
              </a:solidFill>
              <a:latin typeface="Calibri"/>
              <a:ea typeface="Calibri"/>
              <a:cs typeface="Calibri"/>
              <a:sym typeface="Calibri"/>
            </a:endParaRPr>
          </a:p>
        </p:txBody>
      </p:sp>
      <p:sp>
        <p:nvSpPr>
          <p:cNvPr id="1417" name="Google Shape;1417;g4067680081_2_2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1" name="Shape 1421"/>
        <p:cNvGrpSpPr/>
        <p:nvPr/>
      </p:nvGrpSpPr>
      <p:grpSpPr>
        <a:xfrm>
          <a:off x="0" y="0"/>
          <a:ext cx="0" cy="0"/>
          <a:chOff x="0" y="0"/>
          <a:chExt cx="0" cy="0"/>
        </a:xfrm>
      </p:grpSpPr>
      <p:sp>
        <p:nvSpPr>
          <p:cNvPr id="1422" name="Google Shape;1422;g4067680081_2_25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4067680081_2_25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Let’s use YouTube as an example. (Go to YouTube and do basic search)</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learn all of this in time, but a basic YouTube search requires two things:</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”frontend” – the graphical user interface which responds to what I type</a:t>
            </a:r>
            <a:endParaRPr sz="1300"/>
          </a:p>
          <a:p>
            <a:pPr indent="-209550" lvl="0" marL="215900" marR="0" rtl="0" algn="l">
              <a:spcBef>
                <a:spcPts val="0"/>
              </a:spcBef>
              <a:spcAft>
                <a:spcPts val="0"/>
              </a:spcAft>
              <a:buClr>
                <a:schemeClr val="dk1"/>
              </a:buClr>
              <a:buSzPts val="1100"/>
              <a:buFont typeface="Calibri"/>
              <a:buAutoNum type="arabicParenR"/>
            </a:pPr>
            <a:r>
              <a:rPr b="0" i="0" lang="en" sz="1100" u="none" cap="none" strike="noStrike">
                <a:solidFill>
                  <a:schemeClr val="dk1"/>
                </a:solidFill>
                <a:latin typeface="Calibri"/>
                <a:ea typeface="Calibri"/>
                <a:cs typeface="Calibri"/>
                <a:sym typeface="Calibri"/>
              </a:rPr>
              <a:t>A “backend” – the code on the “server side” that is able to do the logic behind the search, find the relevant videos, and send them along</a:t>
            </a:r>
            <a:endParaRPr sz="1300"/>
          </a:p>
          <a:p>
            <a:pPr indent="-139700" lvl="0" marL="215900" marR="0" rtl="0" algn="l">
              <a:spcBef>
                <a:spcPts val="0"/>
              </a:spcBef>
              <a:spcAft>
                <a:spcPts val="0"/>
              </a:spcAft>
              <a:buClr>
                <a:schemeClr val="dk1"/>
              </a:buClr>
              <a:buSzPts val="1100"/>
              <a:buFont typeface="Calibri"/>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b="0" i="0" lang="en" sz="1100" u="none" cap="none" strike="noStrike">
                <a:solidFill>
                  <a:schemeClr val="dk1"/>
                </a:solidFill>
                <a:latin typeface="Calibri"/>
                <a:ea typeface="Calibri"/>
                <a:cs typeface="Calibri"/>
                <a:sym typeface="Calibri"/>
              </a:rPr>
              <a:t>(Go to next slide)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rPr lang="en">
                <a:solidFill>
                  <a:schemeClr val="dk1"/>
                </a:solidFill>
                <a:latin typeface="Calibri"/>
                <a:ea typeface="Calibri"/>
                <a:cs typeface="Calibri"/>
                <a:sym typeface="Calibri"/>
              </a:rPr>
              <a:t>shutterstock_1024261021</a:t>
            </a:r>
            <a:endParaRPr>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Calibri"/>
              <a:buNone/>
            </a:pPr>
            <a:r>
              <a:t/>
            </a:r>
            <a:endParaRPr>
              <a:solidFill>
                <a:schemeClr val="dk1"/>
              </a:solidFill>
              <a:latin typeface="Calibri"/>
              <a:ea typeface="Calibri"/>
              <a:cs typeface="Calibri"/>
              <a:sym typeface="Calibri"/>
            </a:endParaRPr>
          </a:p>
        </p:txBody>
      </p:sp>
      <p:sp>
        <p:nvSpPr>
          <p:cNvPr id="1424" name="Google Shape;1424;g4067680081_2_25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4b83b3126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4b83b3126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Websites today are all about reading code for these components – “front-end” and “back-end”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b7d7734d4_0_1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4b7d7734d4_0_1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That is “Full-Stack Development” – you can and will build the whole thing.</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b7d7734d4_0_11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b7d7734d4_0_11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In this course, you’ll learn everything you need to be able to do this – </a:t>
            </a:r>
            <a:br>
              <a:rPr b="0" i="0" lang="en" sz="1100" u="none" cap="none" strike="noStrike">
                <a:solidFill>
                  <a:schemeClr val="dk1"/>
                </a:solidFill>
                <a:latin typeface="Calibri"/>
                <a:ea typeface="Calibri"/>
                <a:cs typeface="Calibri"/>
                <a:sym typeface="Calibri"/>
              </a:rPr>
            </a:b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you’ll be able to build complex web applications even as a single developer.</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Questions?</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594" name="Google Shape;1594;g4b7d7734d4_0_11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8" name="Shape 1598"/>
        <p:cNvGrpSpPr/>
        <p:nvPr/>
      </p:nvGrpSpPr>
      <p:grpSpPr>
        <a:xfrm>
          <a:off x="0" y="0"/>
          <a:ext cx="0" cy="0"/>
          <a:chOff x="0" y="0"/>
          <a:chExt cx="0" cy="0"/>
        </a:xfrm>
      </p:grpSpPr>
      <p:sp>
        <p:nvSpPr>
          <p:cNvPr id="1599" name="Google Shape;1599;g4067680081_2_3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0" name="Google Shape;1600;g4067680081_2_30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4067680081_2_5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0" name="Google Shape;1100;g4067680081_2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01" name="Google Shape;1101;g4067680081_2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7680081_2_3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5" name="Google Shape;1605;g4067680081_2_3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 terminal is the portal to your computer – it allows you to run and even script commands that can create files, folders, and more.</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 is extremely important that you get intimately familiar with the terminal as soon as possible, as you’ll use it for almost everything. It is fast and powerful.</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NEXT</a:t>
            </a:r>
            <a:endParaRPr sz="1300"/>
          </a:p>
        </p:txBody>
      </p:sp>
      <p:sp>
        <p:nvSpPr>
          <p:cNvPr id="1606" name="Google Shape;1606;g4067680081_2_3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Google Shape;1611;g4067680081_2_3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2" name="Google Shape;1612;g4067680081_2_3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So let’s run through a couple of examples.</a:t>
            </a:r>
            <a:endParaRPr sz="1300"/>
          </a:p>
        </p:txBody>
      </p:sp>
      <p:sp>
        <p:nvSpPr>
          <p:cNvPr id="1613" name="Google Shape;1613;g4067680081_2_3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g4ed86f4eb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4ed86f4eb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3" name="Shape 1623"/>
        <p:cNvGrpSpPr/>
        <p:nvPr/>
      </p:nvGrpSpPr>
      <p:grpSpPr>
        <a:xfrm>
          <a:off x="0" y="0"/>
          <a:ext cx="0" cy="0"/>
          <a:chOff x="0" y="0"/>
          <a:chExt cx="0" cy="0"/>
        </a:xfrm>
      </p:grpSpPr>
      <p:sp>
        <p:nvSpPr>
          <p:cNvPr id="1624" name="Google Shape;1624;g4067680081_2_3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5" name="Google Shape;1625;g4067680081_2_31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Your turn!</a:t>
            </a:r>
            <a:endParaRPr sz="1300"/>
          </a:p>
        </p:txBody>
      </p:sp>
      <p:sp>
        <p:nvSpPr>
          <p:cNvPr id="1626" name="Google Shape;1626;g4067680081_2_31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4067680081_2_32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2" name="Google Shape;1642;g4067680081_2_32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43" name="Google Shape;1643;g4067680081_2_32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3" name="Shape 1663"/>
        <p:cNvGrpSpPr/>
        <p:nvPr/>
      </p:nvGrpSpPr>
      <p:grpSpPr>
        <a:xfrm>
          <a:off x="0" y="0"/>
          <a:ext cx="0" cy="0"/>
          <a:chOff x="0" y="0"/>
          <a:chExt cx="0" cy="0"/>
        </a:xfrm>
      </p:grpSpPr>
      <p:sp>
        <p:nvSpPr>
          <p:cNvPr id="1664" name="Google Shape;1664;g4067680081_2_33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5" name="Google Shape;1665;g4067680081_2_33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Re-ask the questions after a couple of minutes walking neighbor-discussion:</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folder?</a:t>
            </a:r>
            <a:endParaRPr sz="1300"/>
          </a:p>
          <a:p>
            <a:pPr indent="-158750" lvl="0" marL="165100" marR="0" rtl="0" algn="l">
              <a:spcBef>
                <a:spcPts val="0"/>
              </a:spcBef>
              <a:spcAft>
                <a:spcPts val="0"/>
              </a:spcAft>
              <a:buClr>
                <a:schemeClr val="dk1"/>
              </a:buClr>
              <a:buSzPts val="1100"/>
              <a:buFont typeface="Calibri"/>
              <a:buChar char="-"/>
            </a:pPr>
            <a:r>
              <a:rPr b="0" i="0" lang="en" sz="1100" u="none" cap="none" strike="noStrike">
                <a:solidFill>
                  <a:schemeClr val="dk1"/>
                </a:solidFill>
                <a:latin typeface="Calibri"/>
                <a:ea typeface="Calibri"/>
                <a:cs typeface="Calibri"/>
                <a:sym typeface="Calibri"/>
              </a:rPr>
              <a:t>How do you create a new file?</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lang="en">
                <a:solidFill>
                  <a:schemeClr val="dk1"/>
                </a:solidFill>
                <a:latin typeface="Calibri"/>
                <a:ea typeface="Calibri"/>
                <a:cs typeface="Calibri"/>
                <a:sym typeface="Calibri"/>
              </a:rPr>
              <a:t>shutterstock_81648802</a:t>
            </a:r>
            <a:endParaRPr>
              <a:solidFill>
                <a:schemeClr val="dk1"/>
              </a:solidFill>
              <a:latin typeface="Calibri"/>
              <a:ea typeface="Calibri"/>
              <a:cs typeface="Calibri"/>
              <a:sym typeface="Calibri"/>
            </a:endParaRPr>
          </a:p>
        </p:txBody>
      </p:sp>
      <p:sp>
        <p:nvSpPr>
          <p:cNvPr id="1666" name="Google Shape;1666;g4067680081_2_33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1" name="Shape 1671"/>
        <p:cNvGrpSpPr/>
        <p:nvPr/>
      </p:nvGrpSpPr>
      <p:grpSpPr>
        <a:xfrm>
          <a:off x="0" y="0"/>
          <a:ext cx="0" cy="0"/>
          <a:chOff x="0" y="0"/>
          <a:chExt cx="0" cy="0"/>
        </a:xfrm>
      </p:grpSpPr>
      <p:sp>
        <p:nvSpPr>
          <p:cNvPr id="1672" name="Google Shape;1672;g4067680081_2_34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3" name="Google Shape;1673;g4067680081_2_3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Now that you can create HTML files from the terminal, let’s create one and actually write some HTML.</a:t>
            </a:r>
            <a:endParaRPr sz="1300"/>
          </a:p>
        </p:txBody>
      </p:sp>
      <p:sp>
        <p:nvSpPr>
          <p:cNvPr id="1674" name="Google Shape;1674;g4067680081_2_3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7680081_2_34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0" name="Google Shape;1680;g4067680081_2_3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81" name="Google Shape;1681;g4067680081_2_3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7" name="Shape 1687"/>
        <p:cNvGrpSpPr/>
        <p:nvPr/>
      </p:nvGrpSpPr>
      <p:grpSpPr>
        <a:xfrm>
          <a:off x="0" y="0"/>
          <a:ext cx="0" cy="0"/>
          <a:chOff x="0" y="0"/>
          <a:chExt cx="0" cy="0"/>
        </a:xfrm>
      </p:grpSpPr>
      <p:sp>
        <p:nvSpPr>
          <p:cNvPr id="1688" name="Google Shape;1688;g4ed86f4eb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4ed86f4eb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4" name="Shape 1694"/>
        <p:cNvGrpSpPr/>
        <p:nvPr/>
      </p:nvGrpSpPr>
      <p:grpSpPr>
        <a:xfrm>
          <a:off x="0" y="0"/>
          <a:ext cx="0" cy="0"/>
          <a:chOff x="0" y="0"/>
          <a:chExt cx="0" cy="0"/>
        </a:xfrm>
      </p:grpSpPr>
      <p:sp>
        <p:nvSpPr>
          <p:cNvPr id="1695" name="Google Shape;1695;g4067680081_2_35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6" name="Google Shape;1696;g4067680081_2_35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697" name="Google Shape;1697;g4067680081_2_35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3" name="Shape 1113"/>
        <p:cNvGrpSpPr/>
        <p:nvPr/>
      </p:nvGrpSpPr>
      <p:grpSpPr>
        <a:xfrm>
          <a:off x="0" y="0"/>
          <a:ext cx="0" cy="0"/>
          <a:chOff x="0" y="0"/>
          <a:chExt cx="0" cy="0"/>
        </a:xfrm>
      </p:grpSpPr>
      <p:sp>
        <p:nvSpPr>
          <p:cNvPr id="1114" name="Google Shape;1114;g4067680081_2_7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g4067680081_2_7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16" name="Google Shape;1116;g4067680081_2_7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4067680081_2_36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g4067680081_2_36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05" name="Google Shape;1705;g4067680081_2_36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4067680081_2_36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2" name="Google Shape;1712;g4067680081_2_36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13" name="Google Shape;1713;g4067680081_2_36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4067680081_2_37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20" name="Google Shape;1720;g4067680081_2_37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Google Shape;1725;g4067680081_2_3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6" name="Google Shape;1726;g4067680081_2_3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727" name="Google Shape;1727;g4067680081_2_3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067680081_2_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1" name="Google Shape;1121;g4067680081_2_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shutterstock_137111177</a:t>
            </a:r>
            <a:endParaRPr>
              <a:solidFill>
                <a:schemeClr val="dk1"/>
              </a:solidFill>
              <a:latin typeface="Calibri"/>
              <a:ea typeface="Calibri"/>
              <a:cs typeface="Calibri"/>
              <a:sym typeface="Calibri"/>
            </a:endParaRPr>
          </a:p>
        </p:txBody>
      </p:sp>
      <p:sp>
        <p:nvSpPr>
          <p:cNvPr id="1122" name="Google Shape;1122;g4067680081_2_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8" name="Shape 1128"/>
        <p:cNvGrpSpPr/>
        <p:nvPr/>
      </p:nvGrpSpPr>
      <p:grpSpPr>
        <a:xfrm>
          <a:off x="0" y="0"/>
          <a:ext cx="0" cy="0"/>
          <a:chOff x="0" y="0"/>
          <a:chExt cx="0" cy="0"/>
        </a:xfrm>
      </p:grpSpPr>
      <p:sp>
        <p:nvSpPr>
          <p:cNvPr id="1129" name="Google Shape;1129;g4067680081_2_8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0" name="Google Shape;1130;g4067680081_2_8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are a few things you can do to ensure your success</a:t>
            </a:r>
            <a:endParaRPr b="0" i="0" sz="1100" u="none" cap="none" strike="noStrike">
              <a:solidFill>
                <a:schemeClr val="dk1"/>
              </a:solidFill>
              <a:latin typeface="Calibri"/>
              <a:ea typeface="Calibri"/>
              <a:cs typeface="Calibri"/>
              <a:sym typeface="Calibri"/>
            </a:endParaRPr>
          </a:p>
        </p:txBody>
      </p:sp>
      <p:sp>
        <p:nvSpPr>
          <p:cNvPr id="1131" name="Google Shape;1131;g4067680081_2_8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067680081_2_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6" name="Google Shape;1136;g4067680081_2_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9" name="Shape 1139"/>
        <p:cNvGrpSpPr/>
        <p:nvPr/>
      </p:nvGrpSpPr>
      <p:grpSpPr>
        <a:xfrm>
          <a:off x="0" y="0"/>
          <a:ext cx="0" cy="0"/>
          <a:chOff x="0" y="0"/>
          <a:chExt cx="0" cy="0"/>
        </a:xfrm>
      </p:grpSpPr>
      <p:sp>
        <p:nvSpPr>
          <p:cNvPr id="1140" name="Google Shape;1140;g4067680081_2_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1" name="Google Shape;1141;g4067680081_2_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Shutterstock_654566557</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Those that have the hardest time in the program are not the ones who came in knowing no programming.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not the ones who haven’t played around with HTML, CSS, or Javascript.</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It’s the ones who walk in thinking they either A) Know more than they do. Or B) Are experts in a completely different field. </a:t>
            </a:r>
            <a:endParaRPr sz="1300"/>
          </a:p>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There is something that stops people like this from accepting the reality. </a:t>
            </a:r>
            <a:endParaRPr b="0" i="0" sz="1100" u="none" cap="none" strike="noStrike">
              <a:solidFill>
                <a:schemeClr val="dk1"/>
              </a:solidFill>
              <a:latin typeface="Calibri"/>
              <a:ea typeface="Calibri"/>
              <a:cs typeface="Calibri"/>
              <a:sym typeface="Calibri"/>
            </a:endParaRPr>
          </a:p>
        </p:txBody>
      </p:sp>
      <p:sp>
        <p:nvSpPr>
          <p:cNvPr id="1142" name="Google Shape;1142;g4067680081_2_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9.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9.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2.png"/><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2.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5.png"/><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2.png"/><Relationship Id="rId4" Type="http://schemas.openxmlformats.org/officeDocument/2006/relationships/image" Target="../media/image28.png"/><Relationship Id="rId5" Type="http://schemas.openxmlformats.org/officeDocument/2006/relationships/image" Target="../media/image34.png"/><Relationship Id="rId6"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37.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7.png"/><Relationship Id="rId7" Type="http://schemas.openxmlformats.org/officeDocument/2006/relationships/image" Target="../media/image5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56.png"/><Relationship Id="rId4" Type="http://schemas.openxmlformats.org/officeDocument/2006/relationships/image" Target="../media/image72.png"/><Relationship Id="rId5" Type="http://schemas.openxmlformats.org/officeDocument/2006/relationships/image" Target="../media/image5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4.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5.png"/><Relationship Id="rId8" Type="http://schemas.openxmlformats.org/officeDocument/2006/relationships/image" Target="../media/image7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87.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8.png"/><Relationship Id="rId8" Type="http://schemas.openxmlformats.org/officeDocument/2006/relationships/image" Target="../media/image8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89.png"/><Relationship Id="rId4" Type="http://schemas.openxmlformats.org/officeDocument/2006/relationships/image" Target="../media/image90.png"/><Relationship Id="rId9"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4.png"/><Relationship Id="rId3"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2" name="Shape 5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9" name="Shape 99"/>
        <p:cNvGrpSpPr/>
        <p:nvPr/>
      </p:nvGrpSpPr>
      <p:grpSpPr>
        <a:xfrm>
          <a:off x="0" y="0"/>
          <a:ext cx="0" cy="0"/>
          <a:chOff x="0" y="0"/>
          <a:chExt cx="0" cy="0"/>
        </a:xfrm>
      </p:grpSpPr>
      <p:pic>
        <p:nvPicPr>
          <p:cNvPr id="100" name="Google Shape;100;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1" name="Google Shape;101;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2" name="Google Shape;102;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4" name="Shape 104"/>
        <p:cNvGrpSpPr/>
        <p:nvPr/>
      </p:nvGrpSpPr>
      <p:grpSpPr>
        <a:xfrm>
          <a:off x="0" y="0"/>
          <a:ext cx="0" cy="0"/>
          <a:chOff x="0" y="0"/>
          <a:chExt cx="0" cy="0"/>
        </a:xfrm>
      </p:grpSpPr>
      <p:sp>
        <p:nvSpPr>
          <p:cNvPr id="105" name="Google Shape;105;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 name="Google Shape;106;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7" name="Google Shape;107;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8" name="Google Shape;108;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9" name="Google Shape;109;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 name="Google Shape;110;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1" name="Shape 111"/>
        <p:cNvGrpSpPr/>
        <p:nvPr/>
      </p:nvGrpSpPr>
      <p:grpSpPr>
        <a:xfrm>
          <a:off x="0" y="0"/>
          <a:ext cx="0" cy="0"/>
          <a:chOff x="0" y="0"/>
          <a:chExt cx="0" cy="0"/>
        </a:xfrm>
      </p:grpSpPr>
      <p:pic>
        <p:nvPicPr>
          <p:cNvPr id="112" name="Google Shape;112;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3" name="Google Shape;113;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 name="Google Shape;114;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 name="Google Shape;115;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6" name="Google Shape;116;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7" name="Google Shape;11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8" name="Google Shape;118;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 name="Google Shape;119;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0" name="Shape 120"/>
        <p:cNvGrpSpPr/>
        <p:nvPr/>
      </p:nvGrpSpPr>
      <p:grpSpPr>
        <a:xfrm>
          <a:off x="0" y="0"/>
          <a:ext cx="0" cy="0"/>
          <a:chOff x="0" y="0"/>
          <a:chExt cx="0" cy="0"/>
        </a:xfrm>
      </p:grpSpPr>
      <p:pic>
        <p:nvPicPr>
          <p:cNvPr id="121" name="Google Shape;12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2" name="Google Shape;122;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3" name="Google Shape;123;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4" name="Google Shape;12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5" name="Shape 125"/>
        <p:cNvGrpSpPr/>
        <p:nvPr/>
      </p:nvGrpSpPr>
      <p:grpSpPr>
        <a:xfrm>
          <a:off x="0" y="0"/>
          <a:ext cx="0" cy="0"/>
          <a:chOff x="0" y="0"/>
          <a:chExt cx="0" cy="0"/>
        </a:xfrm>
      </p:grpSpPr>
      <p:pic>
        <p:nvPicPr>
          <p:cNvPr id="126" name="Google Shape;126;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7" name="Google Shape;127;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0" name="Google Shape;130;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2" name="Google Shape;132;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3" name="Shape 133"/>
        <p:cNvGrpSpPr/>
        <p:nvPr/>
      </p:nvGrpSpPr>
      <p:grpSpPr>
        <a:xfrm>
          <a:off x="0" y="0"/>
          <a:ext cx="0" cy="0"/>
          <a:chOff x="0" y="0"/>
          <a:chExt cx="0" cy="0"/>
        </a:xfrm>
      </p:grpSpPr>
      <p:pic>
        <p:nvPicPr>
          <p:cNvPr id="134" name="Google Shape;134;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5" name="Google Shape;135;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7" name="Google Shape;137;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0" name="Google Shape;140;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1" name="Google Shape;14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43" name="Shape 143"/>
        <p:cNvGrpSpPr/>
        <p:nvPr/>
      </p:nvGrpSpPr>
      <p:grpSpPr>
        <a:xfrm>
          <a:off x="0" y="0"/>
          <a:ext cx="0" cy="0"/>
          <a:chOff x="0" y="0"/>
          <a:chExt cx="0" cy="0"/>
        </a:xfrm>
      </p:grpSpPr>
      <p:pic>
        <p:nvPicPr>
          <p:cNvPr id="144" name="Google Shape;144;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5" name="Google Shape;145;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6" name="Google Shape;1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9" name="Google Shape;149;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 name="Google Shape;151;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52" name="Shape 152"/>
        <p:cNvGrpSpPr/>
        <p:nvPr/>
      </p:nvGrpSpPr>
      <p:grpSpPr>
        <a:xfrm>
          <a:off x="0" y="0"/>
          <a:ext cx="0" cy="0"/>
          <a:chOff x="0" y="0"/>
          <a:chExt cx="0" cy="0"/>
        </a:xfrm>
      </p:grpSpPr>
      <p:pic>
        <p:nvPicPr>
          <p:cNvPr id="153" name="Google Shape;153;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4" name="Google Shape;154;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6" name="Google Shape;156;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 name="Google Shape;158;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9" name="Google Shape;159;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 name="Google Shape;160;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61" name="Shape 161"/>
        <p:cNvGrpSpPr/>
        <p:nvPr/>
      </p:nvGrpSpPr>
      <p:grpSpPr>
        <a:xfrm>
          <a:off x="0" y="0"/>
          <a:ext cx="0" cy="0"/>
          <a:chOff x="0" y="0"/>
          <a:chExt cx="0" cy="0"/>
        </a:xfrm>
      </p:grpSpPr>
      <p:sp>
        <p:nvSpPr>
          <p:cNvPr id="162" name="Google Shape;162;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 name="Google Shape;163;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4" name="Google Shape;164;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5" name="Google Shape;165;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 name="Google Shape;167;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70" name="Shape 170"/>
        <p:cNvGrpSpPr/>
        <p:nvPr/>
      </p:nvGrpSpPr>
      <p:grpSpPr>
        <a:xfrm>
          <a:off x="0" y="0"/>
          <a:ext cx="0" cy="0"/>
          <a:chOff x="0" y="0"/>
          <a:chExt cx="0" cy="0"/>
        </a:xfrm>
      </p:grpSpPr>
      <p:pic>
        <p:nvPicPr>
          <p:cNvPr id="171" name="Google Shape;171;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2" name="Google Shape;172;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4" name="Google Shape;174;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6" name="Google Shape;176;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 name="Google Shape;177;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8" name="Google Shape;178;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80" name="Shape 180"/>
        <p:cNvGrpSpPr/>
        <p:nvPr/>
      </p:nvGrpSpPr>
      <p:grpSpPr>
        <a:xfrm>
          <a:off x="0" y="0"/>
          <a:ext cx="0" cy="0"/>
          <a:chOff x="0" y="0"/>
          <a:chExt cx="0" cy="0"/>
        </a:xfrm>
      </p:grpSpPr>
      <p:sp>
        <p:nvSpPr>
          <p:cNvPr id="181" name="Google Shape;181;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2" name="Google Shape;182;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3" name="Google Shape;183;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4" name="Google Shape;18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 name="Google Shape;185;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6" name="Google Shape;18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9" name="Shape 189"/>
        <p:cNvGrpSpPr/>
        <p:nvPr/>
      </p:nvGrpSpPr>
      <p:grpSpPr>
        <a:xfrm>
          <a:off x="0" y="0"/>
          <a:ext cx="0" cy="0"/>
          <a:chOff x="0" y="0"/>
          <a:chExt cx="0" cy="0"/>
        </a:xfrm>
      </p:grpSpPr>
      <p:sp>
        <p:nvSpPr>
          <p:cNvPr id="190" name="Google Shape;19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 name="Google Shape;19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3" name="Google Shape;19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 name="Google Shape;19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6" name="Google Shape;196;p31"/>
          <p:cNvGrpSpPr/>
          <p:nvPr/>
        </p:nvGrpSpPr>
        <p:grpSpPr>
          <a:xfrm>
            <a:off x="457200" y="1378813"/>
            <a:ext cx="776889" cy="621300"/>
            <a:chOff x="457200" y="1378813"/>
            <a:chExt cx="776889" cy="621300"/>
          </a:xfrm>
        </p:grpSpPr>
        <p:sp>
          <p:nvSpPr>
            <p:cNvPr id="197" name="Google Shape;19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8" name="Google Shape;19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31"/>
          <p:cNvGrpSpPr/>
          <p:nvPr/>
        </p:nvGrpSpPr>
        <p:grpSpPr>
          <a:xfrm>
            <a:off x="457200" y="2228725"/>
            <a:ext cx="776889" cy="621300"/>
            <a:chOff x="457200" y="1378813"/>
            <a:chExt cx="776889" cy="621300"/>
          </a:xfrm>
        </p:grpSpPr>
        <p:sp>
          <p:nvSpPr>
            <p:cNvPr id="200" name="Google Shape;20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1" name="Google Shape;20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1"/>
          <p:cNvGrpSpPr/>
          <p:nvPr/>
        </p:nvGrpSpPr>
        <p:grpSpPr>
          <a:xfrm>
            <a:off x="457200" y="3073850"/>
            <a:ext cx="776889" cy="621300"/>
            <a:chOff x="457200" y="1378813"/>
            <a:chExt cx="776889" cy="621300"/>
          </a:xfrm>
        </p:grpSpPr>
        <p:sp>
          <p:nvSpPr>
            <p:cNvPr id="203" name="Google Shape;20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4" name="Google Shape;20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31"/>
          <p:cNvGrpSpPr/>
          <p:nvPr/>
        </p:nvGrpSpPr>
        <p:grpSpPr>
          <a:xfrm>
            <a:off x="457200" y="3923750"/>
            <a:ext cx="776889" cy="621300"/>
            <a:chOff x="457200" y="1378813"/>
            <a:chExt cx="776889" cy="621300"/>
          </a:xfrm>
        </p:grpSpPr>
        <p:sp>
          <p:nvSpPr>
            <p:cNvPr id="206" name="Google Shape;20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7" name="Google Shape;20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 name="Google Shape;209;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4" name="Google Shape;214;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5" name="Shape 215"/>
        <p:cNvGrpSpPr/>
        <p:nvPr/>
      </p:nvGrpSpPr>
      <p:grpSpPr>
        <a:xfrm>
          <a:off x="0" y="0"/>
          <a:ext cx="0" cy="0"/>
          <a:chOff x="0" y="0"/>
          <a:chExt cx="0" cy="0"/>
        </a:xfrm>
      </p:grpSpPr>
      <p:sp>
        <p:nvSpPr>
          <p:cNvPr id="216" name="Google Shape;216;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8" name="Google Shape;218;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9" name="Google Shape;219;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1" name="Google Shape;221;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2" name="Google Shape;222;p32"/>
          <p:cNvGrpSpPr/>
          <p:nvPr/>
        </p:nvGrpSpPr>
        <p:grpSpPr>
          <a:xfrm>
            <a:off x="457200" y="1300225"/>
            <a:ext cx="776889" cy="621300"/>
            <a:chOff x="457200" y="1378813"/>
            <a:chExt cx="776889" cy="621300"/>
          </a:xfrm>
        </p:grpSpPr>
        <p:sp>
          <p:nvSpPr>
            <p:cNvPr id="223" name="Google Shape;223;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4" name="Google Shape;224;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 name="Google Shape;225;p32"/>
          <p:cNvGrpSpPr/>
          <p:nvPr/>
        </p:nvGrpSpPr>
        <p:grpSpPr>
          <a:xfrm>
            <a:off x="457200" y="2000125"/>
            <a:ext cx="776889" cy="621300"/>
            <a:chOff x="457200" y="1378813"/>
            <a:chExt cx="776889" cy="621300"/>
          </a:xfrm>
        </p:grpSpPr>
        <p:sp>
          <p:nvSpPr>
            <p:cNvPr id="226" name="Google Shape;226;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7" name="Google Shape;227;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32"/>
          <p:cNvGrpSpPr/>
          <p:nvPr/>
        </p:nvGrpSpPr>
        <p:grpSpPr>
          <a:xfrm>
            <a:off x="457200" y="2692850"/>
            <a:ext cx="776889" cy="621300"/>
            <a:chOff x="457200" y="1378813"/>
            <a:chExt cx="776889" cy="621300"/>
          </a:xfrm>
        </p:grpSpPr>
        <p:sp>
          <p:nvSpPr>
            <p:cNvPr id="229" name="Google Shape;229;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0" name="Google Shape;230;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32"/>
          <p:cNvGrpSpPr/>
          <p:nvPr/>
        </p:nvGrpSpPr>
        <p:grpSpPr>
          <a:xfrm>
            <a:off x="457200" y="3390350"/>
            <a:ext cx="776889" cy="621300"/>
            <a:chOff x="457200" y="1378813"/>
            <a:chExt cx="776889" cy="621300"/>
          </a:xfrm>
        </p:grpSpPr>
        <p:sp>
          <p:nvSpPr>
            <p:cNvPr id="232" name="Google Shape;232;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3" name="Google Shape;233;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 name="Google Shape;234;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 name="Google Shape;235;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 name="Google Shape;240;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1" name="Google Shape;241;p32"/>
          <p:cNvGrpSpPr/>
          <p:nvPr/>
        </p:nvGrpSpPr>
        <p:grpSpPr>
          <a:xfrm>
            <a:off x="469500" y="4083075"/>
            <a:ext cx="776889" cy="621300"/>
            <a:chOff x="457200" y="1378813"/>
            <a:chExt cx="776889" cy="621300"/>
          </a:xfrm>
        </p:grpSpPr>
        <p:sp>
          <p:nvSpPr>
            <p:cNvPr id="242" name="Google Shape;242;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3" name="Google Shape;243;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6" name="Shape 246"/>
        <p:cNvGrpSpPr/>
        <p:nvPr/>
      </p:nvGrpSpPr>
      <p:grpSpPr>
        <a:xfrm>
          <a:off x="0" y="0"/>
          <a:ext cx="0" cy="0"/>
          <a:chOff x="0" y="0"/>
          <a:chExt cx="0" cy="0"/>
        </a:xfrm>
      </p:grpSpPr>
      <p:sp>
        <p:nvSpPr>
          <p:cNvPr id="247" name="Google Shape;247;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0" name="Google Shape;250;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2" name="Google Shape;252;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3" name="Google Shape;253;p33"/>
          <p:cNvGrpSpPr/>
          <p:nvPr/>
        </p:nvGrpSpPr>
        <p:grpSpPr>
          <a:xfrm>
            <a:off x="457200" y="1237825"/>
            <a:ext cx="776900" cy="486300"/>
            <a:chOff x="457200" y="1466425"/>
            <a:chExt cx="776900" cy="486300"/>
          </a:xfrm>
        </p:grpSpPr>
        <p:sp>
          <p:nvSpPr>
            <p:cNvPr id="254" name="Google Shape;25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5" name="Google Shape;25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 name="Google Shape;257;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3"/>
          <p:cNvGrpSpPr/>
          <p:nvPr/>
        </p:nvGrpSpPr>
        <p:grpSpPr>
          <a:xfrm>
            <a:off x="457200" y="1828900"/>
            <a:ext cx="776900" cy="486300"/>
            <a:chOff x="457200" y="1466425"/>
            <a:chExt cx="776900" cy="486300"/>
          </a:xfrm>
        </p:grpSpPr>
        <p:sp>
          <p:nvSpPr>
            <p:cNvPr id="259" name="Google Shape;259;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0" name="Google Shape;260;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 name="Google Shape;261;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33"/>
          <p:cNvGrpSpPr/>
          <p:nvPr/>
        </p:nvGrpSpPr>
        <p:grpSpPr>
          <a:xfrm>
            <a:off x="457200" y="2419975"/>
            <a:ext cx="776900" cy="486300"/>
            <a:chOff x="457200" y="1466425"/>
            <a:chExt cx="776900" cy="486300"/>
          </a:xfrm>
        </p:grpSpPr>
        <p:sp>
          <p:nvSpPr>
            <p:cNvPr id="263" name="Google Shape;26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4" name="Google Shape;26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33"/>
          <p:cNvGrpSpPr/>
          <p:nvPr/>
        </p:nvGrpSpPr>
        <p:grpSpPr>
          <a:xfrm>
            <a:off x="457200" y="3011050"/>
            <a:ext cx="776900" cy="486300"/>
            <a:chOff x="457200" y="1466425"/>
            <a:chExt cx="776900" cy="486300"/>
          </a:xfrm>
        </p:grpSpPr>
        <p:sp>
          <p:nvSpPr>
            <p:cNvPr id="267" name="Google Shape;267;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8" name="Google Shape;268;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33"/>
          <p:cNvGrpSpPr/>
          <p:nvPr/>
        </p:nvGrpSpPr>
        <p:grpSpPr>
          <a:xfrm>
            <a:off x="457200" y="3602137"/>
            <a:ext cx="776900" cy="486300"/>
            <a:chOff x="457200" y="1466425"/>
            <a:chExt cx="776900" cy="486300"/>
          </a:xfrm>
        </p:grpSpPr>
        <p:sp>
          <p:nvSpPr>
            <p:cNvPr id="271" name="Google Shape;271;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33"/>
          <p:cNvGrpSpPr/>
          <p:nvPr/>
        </p:nvGrpSpPr>
        <p:grpSpPr>
          <a:xfrm>
            <a:off x="457200" y="4193262"/>
            <a:ext cx="776900" cy="486300"/>
            <a:chOff x="457200" y="1466425"/>
            <a:chExt cx="776900" cy="486300"/>
          </a:xfrm>
        </p:grpSpPr>
        <p:sp>
          <p:nvSpPr>
            <p:cNvPr id="275" name="Google Shape;275;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6" name="Google Shape;276;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 name="Google Shape;281;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282" name="Shape 282"/>
        <p:cNvGrpSpPr/>
        <p:nvPr/>
      </p:nvGrpSpPr>
      <p:grpSpPr>
        <a:xfrm>
          <a:off x="0" y="0"/>
          <a:ext cx="0" cy="0"/>
          <a:chOff x="0" y="0"/>
          <a:chExt cx="0" cy="0"/>
        </a:xfrm>
      </p:grpSpPr>
      <p:sp>
        <p:nvSpPr>
          <p:cNvPr id="283" name="Google Shape;283;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 name="Google Shape;286;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7" name="Google Shape;287;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8" name="Google Shape;288;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9" name="Google Shape;289;p34"/>
          <p:cNvGrpSpPr/>
          <p:nvPr/>
        </p:nvGrpSpPr>
        <p:grpSpPr>
          <a:xfrm>
            <a:off x="457200" y="1237825"/>
            <a:ext cx="776900" cy="486300"/>
            <a:chOff x="457200" y="1466425"/>
            <a:chExt cx="776900" cy="486300"/>
          </a:xfrm>
        </p:grpSpPr>
        <p:sp>
          <p:nvSpPr>
            <p:cNvPr id="290" name="Google Shape;290;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1" name="Google Shape;291;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34"/>
          <p:cNvGrpSpPr/>
          <p:nvPr/>
        </p:nvGrpSpPr>
        <p:grpSpPr>
          <a:xfrm>
            <a:off x="457200" y="1828900"/>
            <a:ext cx="776900" cy="486300"/>
            <a:chOff x="457200" y="1466425"/>
            <a:chExt cx="776900" cy="486300"/>
          </a:xfrm>
        </p:grpSpPr>
        <p:sp>
          <p:nvSpPr>
            <p:cNvPr id="295" name="Google Shape;295;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6" name="Google Shape;296;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4"/>
          <p:cNvGrpSpPr/>
          <p:nvPr/>
        </p:nvGrpSpPr>
        <p:grpSpPr>
          <a:xfrm>
            <a:off x="457200" y="2419975"/>
            <a:ext cx="776900" cy="486300"/>
            <a:chOff x="457200" y="1466425"/>
            <a:chExt cx="776900" cy="486300"/>
          </a:xfrm>
        </p:grpSpPr>
        <p:sp>
          <p:nvSpPr>
            <p:cNvPr id="299" name="Google Shape;29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00" name="Google Shape;30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34"/>
          <p:cNvGrpSpPr/>
          <p:nvPr/>
        </p:nvGrpSpPr>
        <p:grpSpPr>
          <a:xfrm>
            <a:off x="457200" y="3011050"/>
            <a:ext cx="776900" cy="486300"/>
            <a:chOff x="457200" y="1466425"/>
            <a:chExt cx="776900" cy="486300"/>
          </a:xfrm>
        </p:grpSpPr>
        <p:sp>
          <p:nvSpPr>
            <p:cNvPr id="303" name="Google Shape;30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4" name="Google Shape;30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 name="Google Shape;305;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4"/>
          <p:cNvGrpSpPr/>
          <p:nvPr/>
        </p:nvGrpSpPr>
        <p:grpSpPr>
          <a:xfrm>
            <a:off x="457200" y="3602137"/>
            <a:ext cx="776900" cy="486300"/>
            <a:chOff x="457200" y="1466425"/>
            <a:chExt cx="776900" cy="486300"/>
          </a:xfrm>
        </p:grpSpPr>
        <p:sp>
          <p:nvSpPr>
            <p:cNvPr id="307" name="Google Shape;307;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8" name="Google Shape;308;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4"/>
          <p:cNvGrpSpPr/>
          <p:nvPr/>
        </p:nvGrpSpPr>
        <p:grpSpPr>
          <a:xfrm>
            <a:off x="457200" y="4193262"/>
            <a:ext cx="776900" cy="486300"/>
            <a:chOff x="457200" y="1466425"/>
            <a:chExt cx="776900" cy="486300"/>
          </a:xfrm>
        </p:grpSpPr>
        <p:sp>
          <p:nvSpPr>
            <p:cNvPr id="311" name="Google Shape;311;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2" name="Google Shape;312;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8" name="Shape 318"/>
        <p:cNvGrpSpPr/>
        <p:nvPr/>
      </p:nvGrpSpPr>
      <p:grpSpPr>
        <a:xfrm>
          <a:off x="0" y="0"/>
          <a:ext cx="0" cy="0"/>
          <a:chOff x="0" y="0"/>
          <a:chExt cx="0" cy="0"/>
        </a:xfrm>
      </p:grpSpPr>
      <p:sp>
        <p:nvSpPr>
          <p:cNvPr id="319" name="Google Shape;319;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1" name="Google Shape;32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2" name="Google Shape;32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4" name="Google Shape;324;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5" name="Google Shape;325;p35"/>
          <p:cNvGrpSpPr/>
          <p:nvPr/>
        </p:nvGrpSpPr>
        <p:grpSpPr>
          <a:xfrm>
            <a:off x="457200" y="1237825"/>
            <a:ext cx="776900" cy="486300"/>
            <a:chOff x="457200" y="1466425"/>
            <a:chExt cx="776900" cy="486300"/>
          </a:xfrm>
        </p:grpSpPr>
        <p:sp>
          <p:nvSpPr>
            <p:cNvPr id="326" name="Google Shape;326;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9" name="Google Shape;329;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35"/>
          <p:cNvGrpSpPr/>
          <p:nvPr/>
        </p:nvGrpSpPr>
        <p:grpSpPr>
          <a:xfrm>
            <a:off x="457200" y="1828900"/>
            <a:ext cx="776900" cy="486300"/>
            <a:chOff x="457200" y="1466425"/>
            <a:chExt cx="776900" cy="486300"/>
          </a:xfrm>
        </p:grpSpPr>
        <p:sp>
          <p:nvSpPr>
            <p:cNvPr id="331" name="Google Shape;331;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2" name="Google Shape;332;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5"/>
          <p:cNvGrpSpPr/>
          <p:nvPr/>
        </p:nvGrpSpPr>
        <p:grpSpPr>
          <a:xfrm>
            <a:off x="457200" y="2419975"/>
            <a:ext cx="776900" cy="486300"/>
            <a:chOff x="457200" y="1466425"/>
            <a:chExt cx="776900" cy="486300"/>
          </a:xfrm>
        </p:grpSpPr>
        <p:sp>
          <p:nvSpPr>
            <p:cNvPr id="335" name="Google Shape;335;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6" name="Google Shape;336;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 name="Google Shape;337;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35"/>
          <p:cNvGrpSpPr/>
          <p:nvPr/>
        </p:nvGrpSpPr>
        <p:grpSpPr>
          <a:xfrm>
            <a:off x="457200" y="3011050"/>
            <a:ext cx="776900" cy="486300"/>
            <a:chOff x="457200" y="1466425"/>
            <a:chExt cx="776900" cy="486300"/>
          </a:xfrm>
        </p:grpSpPr>
        <p:sp>
          <p:nvSpPr>
            <p:cNvPr id="339" name="Google Shape;339;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40" name="Google Shape;340;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5"/>
          <p:cNvGrpSpPr/>
          <p:nvPr/>
        </p:nvGrpSpPr>
        <p:grpSpPr>
          <a:xfrm>
            <a:off x="457200" y="3602137"/>
            <a:ext cx="776900" cy="486300"/>
            <a:chOff x="457200" y="1466425"/>
            <a:chExt cx="776900" cy="486300"/>
          </a:xfrm>
        </p:grpSpPr>
        <p:sp>
          <p:nvSpPr>
            <p:cNvPr id="343" name="Google Shape;343;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4" name="Google Shape;344;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35"/>
          <p:cNvGrpSpPr/>
          <p:nvPr/>
        </p:nvGrpSpPr>
        <p:grpSpPr>
          <a:xfrm>
            <a:off x="457200" y="4193262"/>
            <a:ext cx="776900" cy="486300"/>
            <a:chOff x="457200" y="1466425"/>
            <a:chExt cx="776900" cy="486300"/>
          </a:xfrm>
        </p:grpSpPr>
        <p:sp>
          <p:nvSpPr>
            <p:cNvPr id="347" name="Google Shape;347;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8" name="Google Shape;348;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3" name="Google Shape;353;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54" name="Shape 354"/>
        <p:cNvGrpSpPr/>
        <p:nvPr/>
      </p:nvGrpSpPr>
      <p:grpSpPr>
        <a:xfrm>
          <a:off x="0" y="0"/>
          <a:ext cx="0" cy="0"/>
          <a:chOff x="0" y="0"/>
          <a:chExt cx="0" cy="0"/>
        </a:xfrm>
      </p:grpSpPr>
      <p:sp>
        <p:nvSpPr>
          <p:cNvPr id="355" name="Google Shape;355;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8" name="Google Shape;358;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60" name="Google Shape;360;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1" name="Google Shape;361;p36"/>
          <p:cNvGrpSpPr/>
          <p:nvPr/>
        </p:nvGrpSpPr>
        <p:grpSpPr>
          <a:xfrm>
            <a:off x="457222" y="1149803"/>
            <a:ext cx="713194" cy="446423"/>
            <a:chOff x="457200" y="1466425"/>
            <a:chExt cx="776900" cy="486300"/>
          </a:xfrm>
        </p:grpSpPr>
        <p:sp>
          <p:nvSpPr>
            <p:cNvPr id="362" name="Google Shape;36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3" name="Google Shape;36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36"/>
          <p:cNvGrpSpPr/>
          <p:nvPr/>
        </p:nvGrpSpPr>
        <p:grpSpPr>
          <a:xfrm>
            <a:off x="457222" y="1672428"/>
            <a:ext cx="713194" cy="446423"/>
            <a:chOff x="457200" y="1466425"/>
            <a:chExt cx="776900" cy="486300"/>
          </a:xfrm>
        </p:grpSpPr>
        <p:sp>
          <p:nvSpPr>
            <p:cNvPr id="367" name="Google Shape;36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8" name="Google Shape;36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36"/>
          <p:cNvGrpSpPr/>
          <p:nvPr/>
        </p:nvGrpSpPr>
        <p:grpSpPr>
          <a:xfrm>
            <a:off x="457197" y="2195578"/>
            <a:ext cx="713194" cy="446423"/>
            <a:chOff x="457200" y="1466425"/>
            <a:chExt cx="776900" cy="486300"/>
          </a:xfrm>
        </p:grpSpPr>
        <p:sp>
          <p:nvSpPr>
            <p:cNvPr id="372" name="Google Shape;37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3" name="Google Shape;37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5" name="Google Shape;375;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 name="Google Shape;376;p36"/>
          <p:cNvGrpSpPr/>
          <p:nvPr/>
        </p:nvGrpSpPr>
        <p:grpSpPr>
          <a:xfrm>
            <a:off x="457197" y="2718203"/>
            <a:ext cx="713194" cy="446423"/>
            <a:chOff x="457200" y="1466425"/>
            <a:chExt cx="776900" cy="486300"/>
          </a:xfrm>
        </p:grpSpPr>
        <p:sp>
          <p:nvSpPr>
            <p:cNvPr id="377" name="Google Shape;37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8" name="Google Shape;37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36"/>
          <p:cNvGrpSpPr/>
          <p:nvPr/>
        </p:nvGrpSpPr>
        <p:grpSpPr>
          <a:xfrm>
            <a:off x="457222" y="3240828"/>
            <a:ext cx="713194" cy="446423"/>
            <a:chOff x="457200" y="1466425"/>
            <a:chExt cx="776900" cy="486300"/>
          </a:xfrm>
        </p:grpSpPr>
        <p:sp>
          <p:nvSpPr>
            <p:cNvPr id="382" name="Google Shape;38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3" name="Google Shape;38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6"/>
          <p:cNvGrpSpPr/>
          <p:nvPr/>
        </p:nvGrpSpPr>
        <p:grpSpPr>
          <a:xfrm>
            <a:off x="457222" y="3763453"/>
            <a:ext cx="713194" cy="446423"/>
            <a:chOff x="457200" y="1466425"/>
            <a:chExt cx="776900" cy="486300"/>
          </a:xfrm>
        </p:grpSpPr>
        <p:sp>
          <p:nvSpPr>
            <p:cNvPr id="387" name="Google Shape;387;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8" name="Google Shape;388;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36"/>
          <p:cNvGrpSpPr/>
          <p:nvPr/>
        </p:nvGrpSpPr>
        <p:grpSpPr>
          <a:xfrm>
            <a:off x="457222" y="4311603"/>
            <a:ext cx="713194" cy="446423"/>
            <a:chOff x="457200" y="1466425"/>
            <a:chExt cx="776900" cy="486300"/>
          </a:xfrm>
        </p:grpSpPr>
        <p:sp>
          <p:nvSpPr>
            <p:cNvPr id="392" name="Google Shape;392;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3" name="Google Shape;393;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5" name="Shape 395"/>
        <p:cNvGrpSpPr/>
        <p:nvPr/>
      </p:nvGrpSpPr>
      <p:grpSpPr>
        <a:xfrm>
          <a:off x="0" y="0"/>
          <a:ext cx="0" cy="0"/>
          <a:chOff x="0" y="0"/>
          <a:chExt cx="0" cy="0"/>
        </a:xfrm>
      </p:grpSpPr>
      <p:sp>
        <p:nvSpPr>
          <p:cNvPr id="396" name="Google Shape;396;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8" name="Google Shape;398;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37"/>
          <p:cNvGrpSpPr/>
          <p:nvPr/>
        </p:nvGrpSpPr>
        <p:grpSpPr>
          <a:xfrm>
            <a:off x="457427" y="3873038"/>
            <a:ext cx="602564" cy="377174"/>
            <a:chOff x="457200" y="1466425"/>
            <a:chExt cx="776900" cy="486300"/>
          </a:xfrm>
        </p:grpSpPr>
        <p:sp>
          <p:nvSpPr>
            <p:cNvPr id="403" name="Google Shape;40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37"/>
          <p:cNvGrpSpPr/>
          <p:nvPr/>
        </p:nvGrpSpPr>
        <p:grpSpPr>
          <a:xfrm>
            <a:off x="457315" y="4311142"/>
            <a:ext cx="602564" cy="377174"/>
            <a:chOff x="457200" y="1466425"/>
            <a:chExt cx="776900" cy="486300"/>
          </a:xfrm>
        </p:grpSpPr>
        <p:sp>
          <p:nvSpPr>
            <p:cNvPr id="408" name="Google Shape;40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37"/>
          <p:cNvGrpSpPr/>
          <p:nvPr/>
        </p:nvGrpSpPr>
        <p:grpSpPr>
          <a:xfrm>
            <a:off x="457377" y="2996663"/>
            <a:ext cx="602564" cy="377174"/>
            <a:chOff x="457200" y="1466425"/>
            <a:chExt cx="776900" cy="486300"/>
          </a:xfrm>
        </p:grpSpPr>
        <p:sp>
          <p:nvSpPr>
            <p:cNvPr id="413" name="Google Shape;41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37"/>
          <p:cNvGrpSpPr/>
          <p:nvPr/>
        </p:nvGrpSpPr>
        <p:grpSpPr>
          <a:xfrm>
            <a:off x="457265" y="3434767"/>
            <a:ext cx="602564" cy="377174"/>
            <a:chOff x="457200" y="1466425"/>
            <a:chExt cx="776900" cy="486300"/>
          </a:xfrm>
        </p:grpSpPr>
        <p:sp>
          <p:nvSpPr>
            <p:cNvPr id="418" name="Google Shape;41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37"/>
          <p:cNvGrpSpPr/>
          <p:nvPr/>
        </p:nvGrpSpPr>
        <p:grpSpPr>
          <a:xfrm>
            <a:off x="457402" y="2135288"/>
            <a:ext cx="602564" cy="377174"/>
            <a:chOff x="457200" y="1466425"/>
            <a:chExt cx="776900" cy="486300"/>
          </a:xfrm>
        </p:grpSpPr>
        <p:sp>
          <p:nvSpPr>
            <p:cNvPr id="423" name="Google Shape;42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7"/>
          <p:cNvGrpSpPr/>
          <p:nvPr/>
        </p:nvGrpSpPr>
        <p:grpSpPr>
          <a:xfrm>
            <a:off x="457290" y="2573392"/>
            <a:ext cx="602564" cy="377174"/>
            <a:chOff x="457200" y="1466425"/>
            <a:chExt cx="776900" cy="486300"/>
          </a:xfrm>
        </p:grpSpPr>
        <p:sp>
          <p:nvSpPr>
            <p:cNvPr id="428" name="Google Shape;42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7"/>
          <p:cNvGrpSpPr/>
          <p:nvPr/>
        </p:nvGrpSpPr>
        <p:grpSpPr>
          <a:xfrm>
            <a:off x="457352" y="1258913"/>
            <a:ext cx="602564" cy="377174"/>
            <a:chOff x="457200" y="1466425"/>
            <a:chExt cx="776900" cy="486300"/>
          </a:xfrm>
        </p:grpSpPr>
        <p:sp>
          <p:nvSpPr>
            <p:cNvPr id="433" name="Google Shape;43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7"/>
          <p:cNvGrpSpPr/>
          <p:nvPr/>
        </p:nvGrpSpPr>
        <p:grpSpPr>
          <a:xfrm>
            <a:off x="457240" y="1697017"/>
            <a:ext cx="602564" cy="377174"/>
            <a:chOff x="457200" y="1466425"/>
            <a:chExt cx="776900" cy="486300"/>
          </a:xfrm>
        </p:grpSpPr>
        <p:sp>
          <p:nvSpPr>
            <p:cNvPr id="438" name="Google Shape;438;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1" name="Shape 441"/>
        <p:cNvGrpSpPr/>
        <p:nvPr/>
      </p:nvGrpSpPr>
      <p:grpSpPr>
        <a:xfrm>
          <a:off x="0" y="0"/>
          <a:ext cx="0" cy="0"/>
          <a:chOff x="0" y="0"/>
          <a:chExt cx="0" cy="0"/>
        </a:xfrm>
      </p:grpSpPr>
      <p:sp>
        <p:nvSpPr>
          <p:cNvPr id="442" name="Google Shape;44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5" name="Google Shape;445;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6" name="Google Shape;446;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7" name="Google Shape;447;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 name="Google Shape;448;p38"/>
          <p:cNvGrpSpPr/>
          <p:nvPr/>
        </p:nvGrpSpPr>
        <p:grpSpPr>
          <a:xfrm>
            <a:off x="457427" y="3873038"/>
            <a:ext cx="602564" cy="377174"/>
            <a:chOff x="457200" y="1466425"/>
            <a:chExt cx="776900" cy="486300"/>
          </a:xfrm>
        </p:grpSpPr>
        <p:sp>
          <p:nvSpPr>
            <p:cNvPr id="449" name="Google Shape;44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50" name="Google Shape;45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 name="Google Shape;453;p38"/>
          <p:cNvGrpSpPr/>
          <p:nvPr/>
        </p:nvGrpSpPr>
        <p:grpSpPr>
          <a:xfrm>
            <a:off x="457315" y="4311142"/>
            <a:ext cx="602564" cy="377174"/>
            <a:chOff x="457200" y="1466425"/>
            <a:chExt cx="776900" cy="486300"/>
          </a:xfrm>
        </p:grpSpPr>
        <p:sp>
          <p:nvSpPr>
            <p:cNvPr id="454" name="Google Shape;45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5" name="Google Shape;45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7" name="Google Shape;457;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38"/>
          <p:cNvGrpSpPr/>
          <p:nvPr/>
        </p:nvGrpSpPr>
        <p:grpSpPr>
          <a:xfrm>
            <a:off x="457377" y="2996663"/>
            <a:ext cx="602564" cy="377174"/>
            <a:chOff x="457200" y="1466425"/>
            <a:chExt cx="776900" cy="486300"/>
          </a:xfrm>
        </p:grpSpPr>
        <p:sp>
          <p:nvSpPr>
            <p:cNvPr id="459" name="Google Shape;45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60" name="Google Shape;46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 name="Google Shape;463;p38"/>
          <p:cNvGrpSpPr/>
          <p:nvPr/>
        </p:nvGrpSpPr>
        <p:grpSpPr>
          <a:xfrm>
            <a:off x="457265" y="3434767"/>
            <a:ext cx="602564" cy="377174"/>
            <a:chOff x="457200" y="1466425"/>
            <a:chExt cx="776900" cy="486300"/>
          </a:xfrm>
        </p:grpSpPr>
        <p:sp>
          <p:nvSpPr>
            <p:cNvPr id="464" name="Google Shape;46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5" name="Google Shape;46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38"/>
          <p:cNvGrpSpPr/>
          <p:nvPr/>
        </p:nvGrpSpPr>
        <p:grpSpPr>
          <a:xfrm>
            <a:off x="457402" y="2135288"/>
            <a:ext cx="602564" cy="377174"/>
            <a:chOff x="457200" y="1466425"/>
            <a:chExt cx="776900" cy="486300"/>
          </a:xfrm>
        </p:grpSpPr>
        <p:sp>
          <p:nvSpPr>
            <p:cNvPr id="469" name="Google Shape;469;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70" name="Google Shape;470;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 name="Google Shape;471;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 name="Google Shape;473;p38"/>
          <p:cNvGrpSpPr/>
          <p:nvPr/>
        </p:nvGrpSpPr>
        <p:grpSpPr>
          <a:xfrm>
            <a:off x="457290" y="2573392"/>
            <a:ext cx="602564" cy="377174"/>
            <a:chOff x="457200" y="1466425"/>
            <a:chExt cx="776900" cy="486300"/>
          </a:xfrm>
        </p:grpSpPr>
        <p:sp>
          <p:nvSpPr>
            <p:cNvPr id="474" name="Google Shape;47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5" name="Google Shape;47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8"/>
          <p:cNvGrpSpPr/>
          <p:nvPr/>
        </p:nvGrpSpPr>
        <p:grpSpPr>
          <a:xfrm>
            <a:off x="457352" y="1258913"/>
            <a:ext cx="602564" cy="377174"/>
            <a:chOff x="457200" y="1466425"/>
            <a:chExt cx="776900" cy="486300"/>
          </a:xfrm>
        </p:grpSpPr>
        <p:sp>
          <p:nvSpPr>
            <p:cNvPr id="479" name="Google Shape;479;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80" name="Google Shape;480;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38"/>
          <p:cNvGrpSpPr/>
          <p:nvPr/>
        </p:nvGrpSpPr>
        <p:grpSpPr>
          <a:xfrm>
            <a:off x="457240" y="1697017"/>
            <a:ext cx="602564" cy="377174"/>
            <a:chOff x="457200" y="1466425"/>
            <a:chExt cx="776900" cy="486300"/>
          </a:xfrm>
        </p:grpSpPr>
        <p:sp>
          <p:nvSpPr>
            <p:cNvPr id="484" name="Google Shape;484;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5" name="Google Shape;485;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87" name="Shape 487"/>
        <p:cNvGrpSpPr/>
        <p:nvPr/>
      </p:nvGrpSpPr>
      <p:grpSpPr>
        <a:xfrm>
          <a:off x="0" y="0"/>
          <a:ext cx="0" cy="0"/>
          <a:chOff x="0" y="0"/>
          <a:chExt cx="0" cy="0"/>
        </a:xfrm>
      </p:grpSpPr>
      <p:sp>
        <p:nvSpPr>
          <p:cNvPr id="488" name="Google Shape;48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9" name="Google Shape;48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0" name="Google Shape;490;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1" name="Google Shape;491;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2" name="Google Shape;492;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3" name="Google Shape;493;p39"/>
          <p:cNvGrpSpPr/>
          <p:nvPr/>
        </p:nvGrpSpPr>
        <p:grpSpPr>
          <a:xfrm>
            <a:off x="457181" y="1345103"/>
            <a:ext cx="533372" cy="533480"/>
            <a:chOff x="457200" y="1378813"/>
            <a:chExt cx="695400" cy="695450"/>
          </a:xfrm>
        </p:grpSpPr>
        <p:sp>
          <p:nvSpPr>
            <p:cNvPr id="494" name="Google Shape;494;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5" name="Google Shape;495;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6" name="Google Shape;496;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8" name="Google Shape;498;p39"/>
          <p:cNvGrpSpPr/>
          <p:nvPr/>
        </p:nvGrpSpPr>
        <p:grpSpPr>
          <a:xfrm>
            <a:off x="3228956" y="1345103"/>
            <a:ext cx="533372" cy="533480"/>
            <a:chOff x="457200" y="1378813"/>
            <a:chExt cx="695400" cy="695450"/>
          </a:xfrm>
        </p:grpSpPr>
        <p:sp>
          <p:nvSpPr>
            <p:cNvPr id="499" name="Google Shape;499;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500" name="Google Shape;500;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 name="Google Shape;501;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3" name="Google Shape;503;p39"/>
          <p:cNvGrpSpPr/>
          <p:nvPr/>
        </p:nvGrpSpPr>
        <p:grpSpPr>
          <a:xfrm>
            <a:off x="6134081" y="1345853"/>
            <a:ext cx="533372" cy="533480"/>
            <a:chOff x="457200" y="1378813"/>
            <a:chExt cx="695400" cy="695450"/>
          </a:xfrm>
        </p:grpSpPr>
        <p:sp>
          <p:nvSpPr>
            <p:cNvPr id="504" name="Google Shape;504;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5" name="Google Shape;505;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8" name="Shape 508"/>
        <p:cNvGrpSpPr/>
        <p:nvPr/>
      </p:nvGrpSpPr>
      <p:grpSpPr>
        <a:xfrm>
          <a:off x="0" y="0"/>
          <a:ext cx="0" cy="0"/>
          <a:chOff x="0" y="0"/>
          <a:chExt cx="0" cy="0"/>
        </a:xfrm>
      </p:grpSpPr>
      <p:pic>
        <p:nvPicPr>
          <p:cNvPr id="509" name="Google Shape;509;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10" name="Google Shape;510;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3" name="Google Shape;51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5" name="Google Shape;51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6" name="Google Shape;516;p40"/>
          <p:cNvGrpSpPr/>
          <p:nvPr/>
        </p:nvGrpSpPr>
        <p:grpSpPr>
          <a:xfrm>
            <a:off x="457206" y="1421303"/>
            <a:ext cx="533372" cy="533480"/>
            <a:chOff x="457200" y="1378813"/>
            <a:chExt cx="695400" cy="695450"/>
          </a:xfrm>
        </p:grpSpPr>
        <p:sp>
          <p:nvSpPr>
            <p:cNvPr id="517" name="Google Shape;517;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8" name="Google Shape;518;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1" name="Google Shape;521;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40"/>
          <p:cNvGrpSpPr/>
          <p:nvPr/>
        </p:nvGrpSpPr>
        <p:grpSpPr>
          <a:xfrm>
            <a:off x="4936306" y="1423553"/>
            <a:ext cx="533372" cy="533480"/>
            <a:chOff x="457200" y="1378813"/>
            <a:chExt cx="695400" cy="695450"/>
          </a:xfrm>
        </p:grpSpPr>
        <p:sp>
          <p:nvSpPr>
            <p:cNvPr id="523" name="Google Shape;523;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4" name="Google Shape;524;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7" name="Shape 527"/>
        <p:cNvGrpSpPr/>
        <p:nvPr/>
      </p:nvGrpSpPr>
      <p:grpSpPr>
        <a:xfrm>
          <a:off x="0" y="0"/>
          <a:ext cx="0" cy="0"/>
          <a:chOff x="0" y="0"/>
          <a:chExt cx="0" cy="0"/>
        </a:xfrm>
      </p:grpSpPr>
      <p:sp>
        <p:nvSpPr>
          <p:cNvPr id="528" name="Google Shape;5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9" name="Google Shape;5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0" name="Google Shape;5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2" name="Google Shape;532;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4" name="Google Shape;534;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9" name="Google Shape;539;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0" name="Google Shape;540;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5" name="Google Shape;545;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6" name="Google Shape;546;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0" name="Google Shape;550;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3" name="Shape 553"/>
        <p:cNvGrpSpPr/>
        <p:nvPr/>
      </p:nvGrpSpPr>
      <p:grpSpPr>
        <a:xfrm>
          <a:off x="0" y="0"/>
          <a:ext cx="0" cy="0"/>
          <a:chOff x="0" y="0"/>
          <a:chExt cx="0" cy="0"/>
        </a:xfrm>
      </p:grpSpPr>
      <p:sp>
        <p:nvSpPr>
          <p:cNvPr id="554" name="Google Shape;554;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7" name="Google Shape;55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7" name="Google Shape;577;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8" name="Google Shape;578;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5" name="Google Shape;585;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6" name="Google Shape;586;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7" name="Google Shape;587;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8" name="Google Shape;588;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89" name="Shape 589"/>
        <p:cNvGrpSpPr/>
        <p:nvPr/>
      </p:nvGrpSpPr>
      <p:grpSpPr>
        <a:xfrm>
          <a:off x="0" y="0"/>
          <a:ext cx="0" cy="0"/>
          <a:chOff x="0" y="0"/>
          <a:chExt cx="0" cy="0"/>
        </a:xfrm>
      </p:grpSpPr>
      <p:sp>
        <p:nvSpPr>
          <p:cNvPr id="590" name="Google Shape;590;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2" name="Google Shape;59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3" name="Google Shape;59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5" name="Google Shape;595;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4"/>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4" name="Google Shape;604;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5" name="Google Shape;605;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6" name="Google Shape;606;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7" name="Shape 607"/>
        <p:cNvGrpSpPr/>
        <p:nvPr/>
      </p:nvGrpSpPr>
      <p:grpSpPr>
        <a:xfrm>
          <a:off x="0" y="0"/>
          <a:ext cx="0" cy="0"/>
          <a:chOff x="0" y="0"/>
          <a:chExt cx="0" cy="0"/>
        </a:xfrm>
      </p:grpSpPr>
      <p:sp>
        <p:nvSpPr>
          <p:cNvPr id="608" name="Google Shape;608;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1" name="Google Shape;61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3" name="Google Shape;613;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4" name="Google Shape;614;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2" name="Google Shape;622;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3" name="Google Shape;623;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4" name="Google Shape;624;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5" name="Shape 625"/>
        <p:cNvGrpSpPr/>
        <p:nvPr/>
      </p:nvGrpSpPr>
      <p:grpSpPr>
        <a:xfrm>
          <a:off x="0" y="0"/>
          <a:ext cx="0" cy="0"/>
          <a:chOff x="0" y="0"/>
          <a:chExt cx="0" cy="0"/>
        </a:xfrm>
      </p:grpSpPr>
      <p:sp>
        <p:nvSpPr>
          <p:cNvPr id="626" name="Google Shape;626;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9" name="Google Shape;62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1" name="Google Shape;63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2" name="Google Shape;63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2" name="Google Shape;642;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3" name="Google Shape;643;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4" name="Google Shape;644;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5" name="Google Shape;645;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6" name="Google Shape;646;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47" name="Shape 647"/>
        <p:cNvGrpSpPr/>
        <p:nvPr/>
      </p:nvGrpSpPr>
      <p:grpSpPr>
        <a:xfrm>
          <a:off x="0" y="0"/>
          <a:ext cx="0" cy="0"/>
          <a:chOff x="0" y="0"/>
          <a:chExt cx="0" cy="0"/>
        </a:xfrm>
      </p:grpSpPr>
      <p:sp>
        <p:nvSpPr>
          <p:cNvPr id="648" name="Google Shape;648;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1" name="Google Shape;651;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3" name="Google Shape;65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4" name="Google Shape;654;p47"/>
          <p:cNvSpPr txBox="1"/>
          <p:nvPr>
            <p:ph idx="3" type="subTitle"/>
          </p:nvPr>
        </p:nvSpPr>
        <p:spPr>
          <a:xfrm>
            <a:off x="25" y="131942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3" name="Google Shape;663;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5" name="Google Shape;665;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66" name="Google Shape;666;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67" name="Google Shape;667;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68" name="Shape 668"/>
        <p:cNvGrpSpPr/>
        <p:nvPr/>
      </p:nvGrpSpPr>
      <p:grpSpPr>
        <a:xfrm>
          <a:off x="0" y="0"/>
          <a:ext cx="0" cy="0"/>
          <a:chOff x="0" y="0"/>
          <a:chExt cx="0" cy="0"/>
        </a:xfrm>
      </p:grpSpPr>
      <p:sp>
        <p:nvSpPr>
          <p:cNvPr id="669" name="Google Shape;669;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1" name="Google Shape;671;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2" name="Google Shape;672;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73" name="Google Shape;67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4" name="Google Shape;67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4" name="Google Shape;684;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5" name="Google Shape;685;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86" name="Google Shape;686;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87" name="Google Shape;687;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8" name="Google Shape;688;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9" name="Shape 689"/>
        <p:cNvGrpSpPr/>
        <p:nvPr/>
      </p:nvGrpSpPr>
      <p:grpSpPr>
        <a:xfrm>
          <a:off x="0" y="0"/>
          <a:ext cx="0" cy="0"/>
          <a:chOff x="0" y="0"/>
          <a:chExt cx="0" cy="0"/>
        </a:xfrm>
      </p:grpSpPr>
      <p:sp>
        <p:nvSpPr>
          <p:cNvPr id="690" name="Google Shape;690;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3" name="Google Shape;693;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694" name="Google Shape;69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95" name="Google Shape;69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05" name="Google Shape;705;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06" name="Google Shape;706;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7" name="Google Shape;707;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8" name="Google Shape;708;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9" name="Google Shape;709;p4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0" name="Shape 710"/>
        <p:cNvGrpSpPr/>
        <p:nvPr/>
      </p:nvGrpSpPr>
      <p:grpSpPr>
        <a:xfrm>
          <a:off x="0" y="0"/>
          <a:ext cx="0" cy="0"/>
          <a:chOff x="0" y="0"/>
          <a:chExt cx="0" cy="0"/>
        </a:xfrm>
      </p:grpSpPr>
      <p:sp>
        <p:nvSpPr>
          <p:cNvPr id="711" name="Google Shape;711;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14" name="Google Shape;714;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6" name="Google Shape;71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8" name="Google Shape;728;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9" name="Google Shape;729;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0" name="Google Shape;730;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1" name="Google Shape;731;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2" name="Google Shape;732;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3" name="Google Shape;733;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34" name="Shape 734"/>
        <p:cNvGrpSpPr/>
        <p:nvPr/>
      </p:nvGrpSpPr>
      <p:grpSpPr>
        <a:xfrm>
          <a:off x="0" y="0"/>
          <a:ext cx="0" cy="0"/>
          <a:chOff x="0" y="0"/>
          <a:chExt cx="0" cy="0"/>
        </a:xfrm>
      </p:grpSpPr>
      <p:sp>
        <p:nvSpPr>
          <p:cNvPr id="735" name="Google Shape;735;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8" name="Google Shape;738;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39" name="Google Shape;739;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0" name="Google Shape;740;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8" name="Google Shape;748;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52" name="Google Shape;752;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3" name="Google Shape;753;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54" name="Google Shape;754;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5" name="Google Shape;755;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6" name="Google Shape;756;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7" name="Google Shape;757;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8" name="Shape 758"/>
        <p:cNvGrpSpPr/>
        <p:nvPr/>
      </p:nvGrpSpPr>
      <p:grpSpPr>
        <a:xfrm>
          <a:off x="0" y="0"/>
          <a:ext cx="0" cy="0"/>
          <a:chOff x="0" y="0"/>
          <a:chExt cx="0" cy="0"/>
        </a:xfrm>
      </p:grpSpPr>
      <p:sp>
        <p:nvSpPr>
          <p:cNvPr id="759" name="Google Shape;759;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62" name="Google Shape;762;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63" name="Google Shape;763;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4" name="Google Shape;764;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3" name="Google Shape;773;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6" name="Google Shape;776;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7" name="Google Shape;777;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8" name="Google Shape;778;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9" name="Google Shape;779;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0" name="Google Shape;780;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81" name="Google Shape;781;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82" name="Shape 782"/>
        <p:cNvGrpSpPr/>
        <p:nvPr/>
      </p:nvGrpSpPr>
      <p:grpSpPr>
        <a:xfrm>
          <a:off x="0" y="0"/>
          <a:ext cx="0" cy="0"/>
          <a:chOff x="0" y="0"/>
          <a:chExt cx="0" cy="0"/>
        </a:xfrm>
      </p:grpSpPr>
      <p:sp>
        <p:nvSpPr>
          <p:cNvPr id="783" name="Google Shape;783;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6" name="Google Shape;786;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787" name="Google Shape;78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8" name="Google Shape;7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0" name="Google Shape;79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8" name="Google Shape;79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00" name="Google Shape;800;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01" name="Google Shape;801;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02" name="Google Shape;802;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3" name="Google Shape;803;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4" name="Google Shape;804;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5" name="Google Shape;805;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6" name="Shape 806"/>
        <p:cNvGrpSpPr/>
        <p:nvPr/>
      </p:nvGrpSpPr>
      <p:grpSpPr>
        <a:xfrm>
          <a:off x="0" y="0"/>
          <a:ext cx="0" cy="0"/>
          <a:chOff x="0" y="0"/>
          <a:chExt cx="0" cy="0"/>
        </a:xfrm>
      </p:grpSpPr>
      <p:sp>
        <p:nvSpPr>
          <p:cNvPr id="807" name="Google Shape;807;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10" name="Google Shape;81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11" name="Google Shape;811;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2" name="Google Shape;812;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6" name="Google Shape;826;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7" name="Google Shape;827;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8" name="Google Shape;828;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9" name="Google Shape;829;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30" name="Google Shape;830;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31" name="Google Shape;831;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2" name="Google Shape;832;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3" name="Shape 833"/>
        <p:cNvGrpSpPr/>
        <p:nvPr/>
      </p:nvGrpSpPr>
      <p:grpSpPr>
        <a:xfrm>
          <a:off x="0" y="0"/>
          <a:ext cx="0" cy="0"/>
          <a:chOff x="0" y="0"/>
          <a:chExt cx="0" cy="0"/>
        </a:xfrm>
      </p:grpSpPr>
      <p:sp>
        <p:nvSpPr>
          <p:cNvPr id="834" name="Google Shape;834;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7" name="Google Shape;837;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38" name="Google Shape;838;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4" name="Google Shape;854;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5" name="Google Shape;855;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6" name="Google Shape;856;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7" name="Google Shape;857;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8" name="Google Shape;858;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9" name="Google Shape;859;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60" name="Shape 860"/>
        <p:cNvGrpSpPr/>
        <p:nvPr/>
      </p:nvGrpSpPr>
      <p:grpSpPr>
        <a:xfrm>
          <a:off x="0" y="0"/>
          <a:ext cx="0" cy="0"/>
          <a:chOff x="0" y="0"/>
          <a:chExt cx="0" cy="0"/>
        </a:xfrm>
      </p:grpSpPr>
      <p:sp>
        <p:nvSpPr>
          <p:cNvPr id="861" name="Google Shape;86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4" name="Google Shape;864;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65" name="Google Shape;865;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892" name="Google Shape;892;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3" name="Google Shape;893;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7" name="Google Shape;907;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8" name="Google Shape;908;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09" name="Google Shape;909;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0" name="Google Shape;910;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1" name="Google Shape;911;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2" name="Google Shape;912;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3" name="Google Shape;913;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4" name="Shape 914"/>
        <p:cNvGrpSpPr/>
        <p:nvPr/>
      </p:nvGrpSpPr>
      <p:grpSpPr>
        <a:xfrm>
          <a:off x="0" y="0"/>
          <a:ext cx="0" cy="0"/>
          <a:chOff x="0" y="0"/>
          <a:chExt cx="0" cy="0"/>
        </a:xfrm>
      </p:grpSpPr>
      <p:sp>
        <p:nvSpPr>
          <p:cNvPr id="915" name="Google Shape;915;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7" name="Google Shape;917;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9" name="Google Shape;919;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6" name="Google Shape;936;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7" name="Google Shape;937;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38" name="Google Shape;938;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39" name="Google Shape;939;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0" name="Google Shape;940;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1" name="Google Shape;941;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2" name="Google Shape;942;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3" name="Google Shape;943;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4" name="Shape 944"/>
        <p:cNvGrpSpPr/>
        <p:nvPr/>
      </p:nvGrpSpPr>
      <p:grpSpPr>
        <a:xfrm>
          <a:off x="0" y="0"/>
          <a:ext cx="0" cy="0"/>
          <a:chOff x="0" y="0"/>
          <a:chExt cx="0" cy="0"/>
        </a:xfrm>
      </p:grpSpPr>
      <p:sp>
        <p:nvSpPr>
          <p:cNvPr id="945" name="Google Shape;945;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7" name="Google Shape;947;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48" name="Google Shape;948;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49" name="Google Shape;949;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4" name="Google Shape;954;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6" name="Google Shape;956;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8" name="Google Shape;958;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6" name="Google Shape;966;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67" name="Google Shape;967;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68" name="Google Shape;968;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69" name="Google Shape;969;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0" name="Google Shape;970;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1" name="Google Shape;971;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2" name="Google Shape;972;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3" name="Google Shape;973;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4" name="Shape 974"/>
        <p:cNvGrpSpPr/>
        <p:nvPr/>
      </p:nvGrpSpPr>
      <p:grpSpPr>
        <a:xfrm>
          <a:off x="0" y="0"/>
          <a:ext cx="0" cy="0"/>
          <a:chOff x="0" y="0"/>
          <a:chExt cx="0" cy="0"/>
        </a:xfrm>
      </p:grpSpPr>
      <p:sp>
        <p:nvSpPr>
          <p:cNvPr id="975" name="Google Shape;975;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77" name="Google Shape;977;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978" name="Google Shape;978;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79" name="Google Shape;979;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2" name="Google Shape;982;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96" name="Google Shape;996;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97" name="Google Shape;997;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98" name="Google Shape;998;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99" name="Google Shape;999;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0" name="Google Shape;1000;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1" name="Google Shape;1001;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2" name="Google Shape;1002;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3" name="Google Shape;1003;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4" name="Shape 1004"/>
        <p:cNvGrpSpPr/>
        <p:nvPr/>
      </p:nvGrpSpPr>
      <p:grpSpPr>
        <a:xfrm>
          <a:off x="0" y="0"/>
          <a:ext cx="0" cy="0"/>
          <a:chOff x="0" y="0"/>
          <a:chExt cx="0" cy="0"/>
        </a:xfrm>
      </p:grpSpPr>
      <p:sp>
        <p:nvSpPr>
          <p:cNvPr id="1005" name="Google Shape;100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07" name="Google Shape;100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08" name="Google Shape;1008;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09" name="Google Shape;1009;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6" name="Google Shape;1016;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8" name="Google Shape;1018;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0" name="Google Shape;1020;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4" name="Google Shape;1024;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6" name="Google Shape;1026;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27" name="Google Shape;1027;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28" name="Google Shape;1028;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29" name="Google Shape;1029;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0" name="Google Shape;1030;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1" name="Google Shape;1031;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2" name="Google Shape;1032;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3" name="Google Shape;1033;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034" name="Shape 1034"/>
        <p:cNvGrpSpPr/>
        <p:nvPr/>
      </p:nvGrpSpPr>
      <p:grpSpPr>
        <a:xfrm>
          <a:off x="0" y="0"/>
          <a:ext cx="0" cy="0"/>
          <a:chOff x="0" y="0"/>
          <a:chExt cx="0" cy="0"/>
        </a:xfrm>
      </p:grpSpPr>
      <p:sp>
        <p:nvSpPr>
          <p:cNvPr id="1035" name="Google Shape;1035;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36" name="Shape 1036"/>
        <p:cNvGrpSpPr/>
        <p:nvPr/>
      </p:nvGrpSpPr>
      <p:grpSpPr>
        <a:xfrm>
          <a:off x="0" y="0"/>
          <a:ext cx="0" cy="0"/>
          <a:chOff x="0" y="0"/>
          <a:chExt cx="0" cy="0"/>
        </a:xfrm>
      </p:grpSpPr>
      <p:pic>
        <p:nvPicPr>
          <p:cNvPr id="1037" name="Google Shape;1037;p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8" name="Google Shape;1038;p6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0" name="Google Shape;1040;p63"/>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41" name="Google Shape;1041;p6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42" name="Google Shape;1042;p63"/>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43" name="Shape 1043"/>
        <p:cNvGrpSpPr/>
        <p:nvPr/>
      </p:nvGrpSpPr>
      <p:grpSpPr>
        <a:xfrm>
          <a:off x="0" y="0"/>
          <a:ext cx="0" cy="0"/>
          <a:chOff x="0" y="0"/>
          <a:chExt cx="0" cy="0"/>
        </a:xfrm>
      </p:grpSpPr>
      <p:pic>
        <p:nvPicPr>
          <p:cNvPr id="1044" name="Google Shape;1044;p6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45" name="Google Shape;1045;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6" name="Google Shape;1046;p6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7" name="Google Shape;1047;p64"/>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48" name="Shape 1048"/>
        <p:cNvGrpSpPr/>
        <p:nvPr/>
      </p:nvGrpSpPr>
      <p:grpSpPr>
        <a:xfrm>
          <a:off x="0" y="0"/>
          <a:ext cx="0" cy="0"/>
          <a:chOff x="0" y="0"/>
          <a:chExt cx="0" cy="0"/>
        </a:xfrm>
      </p:grpSpPr>
      <p:pic>
        <p:nvPicPr>
          <p:cNvPr id="1049" name="Google Shape;1049;p65"/>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50" name="Google Shape;1050;p65"/>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1" name="Google Shape;1051;p65"/>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52" name="Google Shape;1052;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r>
              <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53" name="Shape 1053"/>
        <p:cNvGrpSpPr/>
        <p:nvPr/>
      </p:nvGrpSpPr>
      <p:grpSpPr>
        <a:xfrm>
          <a:off x="0" y="0"/>
          <a:ext cx="0" cy="0"/>
          <a:chOff x="0" y="0"/>
          <a:chExt cx="0" cy="0"/>
        </a:xfrm>
      </p:grpSpPr>
      <p:pic>
        <p:nvPicPr>
          <p:cNvPr id="1054" name="Google Shape;1054;p6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55" name="Google Shape;1055;p6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6" name="Google Shape;1056;p66"/>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57" name="Shape 1057"/>
        <p:cNvGrpSpPr/>
        <p:nvPr/>
      </p:nvGrpSpPr>
      <p:grpSpPr>
        <a:xfrm>
          <a:off x="0" y="0"/>
          <a:ext cx="0" cy="0"/>
          <a:chOff x="0" y="0"/>
          <a:chExt cx="0" cy="0"/>
        </a:xfrm>
      </p:grpSpPr>
      <p:pic>
        <p:nvPicPr>
          <p:cNvPr id="1058" name="Google Shape;1058;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59" name="Google Shape;1059;p67"/>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0" name="Google Shape;1060;p67"/>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1" name="Google Shape;1061;p67"/>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2" name="Google Shape;1062;p67"/>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7"/>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64" name="Shape 1064"/>
        <p:cNvGrpSpPr/>
        <p:nvPr/>
      </p:nvGrpSpPr>
      <p:grpSpPr>
        <a:xfrm>
          <a:off x="0" y="0"/>
          <a:ext cx="0" cy="0"/>
          <a:chOff x="0" y="0"/>
          <a:chExt cx="0" cy="0"/>
        </a:xfrm>
      </p:grpSpPr>
      <p:pic>
        <p:nvPicPr>
          <p:cNvPr id="1065" name="Google Shape;1065;p68"/>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66" name="Google Shape;1066;p68"/>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67" name="Google Shape;1067;p68"/>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68" name="Google Shape;1068;p68"/>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8"/>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8"/>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71" name="Shape 1071"/>
        <p:cNvGrpSpPr/>
        <p:nvPr/>
      </p:nvGrpSpPr>
      <p:grpSpPr>
        <a:xfrm>
          <a:off x="0" y="0"/>
          <a:ext cx="0" cy="0"/>
          <a:chOff x="0" y="0"/>
          <a:chExt cx="0" cy="0"/>
        </a:xfrm>
      </p:grpSpPr>
      <p:pic>
        <p:nvPicPr>
          <p:cNvPr id="1072" name="Google Shape;1072;p69"/>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73" name="Google Shape;1073;p69"/>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74" name="Shape 1074"/>
        <p:cNvGrpSpPr/>
        <p:nvPr/>
      </p:nvGrpSpPr>
      <p:grpSpPr>
        <a:xfrm>
          <a:off x="0" y="0"/>
          <a:ext cx="0" cy="0"/>
          <a:chOff x="0" y="0"/>
          <a:chExt cx="0" cy="0"/>
        </a:xfrm>
      </p:grpSpPr>
      <p:pic>
        <p:nvPicPr>
          <p:cNvPr id="1075" name="Google Shape;1075;p70"/>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76" name="Google Shape;1076;p70"/>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58"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1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image" Target="../media/image10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129.png"/><Relationship Id="rId4" Type="http://schemas.openxmlformats.org/officeDocument/2006/relationships/hyperlink" Target="http://lmgtfy.com/?q=google+f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image" Target="../media/image104.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10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16.png"/><Relationship Id="rId6"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105.png"/><Relationship Id="rId4" Type="http://schemas.openxmlformats.org/officeDocument/2006/relationships/image" Target="../media/image108.png"/><Relationship Id="rId5" Type="http://schemas.openxmlformats.org/officeDocument/2006/relationships/image" Target="../media/image116.png"/><Relationship Id="rId6" Type="http://schemas.openxmlformats.org/officeDocument/2006/relationships/image" Target="../media/image10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11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111.png"/><Relationship Id="rId5" Type="http://schemas.openxmlformats.org/officeDocument/2006/relationships/image" Target="../media/image1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1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image" Target="../media/image11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image" Target="../media/image114.png"/><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115.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3.xml"/><Relationship Id="rId3" Type="http://schemas.openxmlformats.org/officeDocument/2006/relationships/hyperlink" Target="https://www.youtube.com/watch?v=ieb6Svbc10E&amp;index=1&amp;list=PLgJ8UgkiorCnMLsUevoQRxH8t9bt7ne1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71"/>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The Zen of Coding</a:t>
            </a:r>
            <a:endParaRPr/>
          </a:p>
        </p:txBody>
      </p:sp>
      <p:sp>
        <p:nvSpPr>
          <p:cNvPr id="1082" name="Google Shape;1082;p71"/>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
        <p:nvSpPr>
          <p:cNvPr id="1083" name="Google Shape;1083;p71"/>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pic>
        <p:nvPicPr>
          <p:cNvPr id="1152" name="Google Shape;1152;p80"/>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53" name="Google Shape;1153;p80"/>
          <p:cNvSpPr txBox="1"/>
          <p:nvPr>
            <p:ph type="title"/>
          </p:nvPr>
        </p:nvSpPr>
        <p:spPr>
          <a:xfrm>
            <a:off x="-12300" y="498325"/>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This Should Be You</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81"/>
          <p:cNvSpPr txBox="1"/>
          <p:nvPr>
            <p:ph type="title"/>
          </p:nvPr>
        </p:nvSpPr>
        <p:spPr>
          <a:xfrm>
            <a:off x="274350" y="1738575"/>
            <a:ext cx="8595300" cy="13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latin typeface="Roboto"/>
                <a:ea typeface="Roboto"/>
                <a:cs typeface="Roboto"/>
                <a:sym typeface="Roboto"/>
              </a:rPr>
              <a:t>Our Mantra for Today and Beyond</a:t>
            </a:r>
            <a:endParaRPr b="1" sz="3000">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b="1" sz="2400">
              <a:latin typeface="Roboto"/>
              <a:ea typeface="Roboto"/>
              <a:cs typeface="Roboto"/>
              <a:sym typeface="Roboto"/>
            </a:endParaRPr>
          </a:p>
          <a:p>
            <a:pPr indent="0" lvl="0" marL="0" rtl="0" algn="ctr">
              <a:spcBef>
                <a:spcPts val="0"/>
              </a:spcBef>
              <a:spcAft>
                <a:spcPts val="0"/>
              </a:spcAft>
              <a:buNone/>
            </a:pPr>
            <a:r>
              <a:rPr lang="en" sz="3000">
                <a:latin typeface="Roboto"/>
                <a:ea typeface="Roboto"/>
                <a:cs typeface="Roboto"/>
                <a:sym typeface="Roboto"/>
              </a:rPr>
              <a:t>When it comes to web development</a:t>
            </a:r>
            <a:r>
              <a:rPr lang="en" sz="3000">
                <a:latin typeface="Roboto"/>
                <a:ea typeface="Roboto"/>
                <a:cs typeface="Roboto"/>
                <a:sym typeface="Roboto"/>
              </a:rPr>
              <a:t>…</a:t>
            </a:r>
            <a:endParaRPr sz="3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 know nothing.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0" name="Shape 1170"/>
        <p:cNvGrpSpPr/>
        <p:nvPr/>
      </p:nvGrpSpPr>
      <p:grpSpPr>
        <a:xfrm>
          <a:off x="0" y="0"/>
          <a:ext cx="0" cy="0"/>
          <a:chOff x="0" y="0"/>
          <a:chExt cx="0" cy="0"/>
        </a:xfrm>
      </p:grpSpPr>
      <p:cxnSp>
        <p:nvCxnSpPr>
          <p:cNvPr id="1171" name="Google Shape;1171;p83"/>
          <p:cNvCxnSpPr/>
          <p:nvPr/>
        </p:nvCxnSpPr>
        <p:spPr>
          <a:xfrm rot="10800000">
            <a:off x="7858125" y="4267050"/>
            <a:ext cx="304800" cy="171600"/>
          </a:xfrm>
          <a:prstGeom prst="straightConnector1">
            <a:avLst/>
          </a:prstGeom>
          <a:noFill/>
          <a:ln cap="flat" cmpd="sng" w="9525">
            <a:solidFill>
              <a:schemeClr val="dk1"/>
            </a:solidFill>
            <a:prstDash val="solid"/>
            <a:miter lim="800000"/>
            <a:headEnd len="sm" w="sm" type="none"/>
            <a:tailEnd len="med" w="med" type="triangle"/>
          </a:ln>
        </p:spPr>
      </p:cxnSp>
      <p:sp>
        <p:nvSpPr>
          <p:cNvPr id="1172" name="Google Shape;1172;p83"/>
          <p:cNvSpPr txBox="1"/>
          <p:nvPr>
            <p:ph idx="1" type="subTitle"/>
          </p:nvPr>
        </p:nvSpPr>
        <p:spPr>
          <a:xfrm>
            <a:off x="7734300" y="4324350"/>
            <a:ext cx="15048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8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5"/>
          <p:cNvSpPr txBox="1"/>
          <p:nvPr>
            <p:ph type="title"/>
          </p:nvPr>
        </p:nvSpPr>
        <p:spPr>
          <a:xfrm>
            <a:off x="274350" y="1562100"/>
            <a:ext cx="8595300" cy="109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Nothing comes easy.</a:t>
            </a:r>
            <a:endParaRPr>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As students, you face three </a:t>
            </a:r>
            <a:endParaRPr>
              <a:latin typeface="Roboto Light"/>
              <a:ea typeface="Roboto Light"/>
              <a:cs typeface="Roboto Light"/>
              <a:sym typeface="Roboto Light"/>
            </a:endParaRPr>
          </a:p>
          <a:p>
            <a:pPr indent="0" lvl="0" marL="0" rtl="0" algn="ctr">
              <a:spcBef>
                <a:spcPts val="0"/>
              </a:spcBef>
              <a:spcAft>
                <a:spcPts val="0"/>
              </a:spcAft>
              <a:buNone/>
            </a:pPr>
            <a:r>
              <a:rPr b="1" lang="en">
                <a:latin typeface="Roboto"/>
                <a:ea typeface="Roboto"/>
                <a:cs typeface="Roboto"/>
                <a:sym typeface="Roboto"/>
              </a:rPr>
              <a:t>HUGE</a:t>
            </a:r>
            <a:r>
              <a:rPr lang="en">
                <a:latin typeface="Roboto Light"/>
                <a:ea typeface="Roboto Light"/>
                <a:cs typeface="Roboto Light"/>
                <a:sym typeface="Roboto Light"/>
              </a:rPr>
              <a:t> obstacles.</a:t>
            </a:r>
            <a:endParaRPr>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pic>
        <p:nvPicPr>
          <p:cNvPr id="1189" name="Google Shape;1189;p86"/>
          <p:cNvPicPr preferRelativeResize="0"/>
          <p:nvPr/>
        </p:nvPicPr>
        <p:blipFill>
          <a:blip r:embed="rId3">
            <a:alphaModFix/>
          </a:blip>
          <a:stretch>
            <a:fillRect/>
          </a:stretch>
        </p:blipFill>
        <p:spPr>
          <a:xfrm>
            <a:off x="0" y="0"/>
            <a:ext cx="9143995" cy="5143500"/>
          </a:xfrm>
          <a:prstGeom prst="rect">
            <a:avLst/>
          </a:prstGeom>
          <a:noFill/>
          <a:ln>
            <a:noFill/>
          </a:ln>
        </p:spPr>
      </p:pic>
      <p:sp>
        <p:nvSpPr>
          <p:cNvPr id="1190" name="Google Shape;1190;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#1: The Great Confusion</a:t>
            </a:r>
            <a:endParaRPr/>
          </a:p>
        </p:txBody>
      </p:sp>
      <p:sp>
        <p:nvSpPr>
          <p:cNvPr id="1191" name="Google Shape;1191;p86"/>
          <p:cNvSpPr txBox="1"/>
          <p:nvPr>
            <p:ph idx="1" type="subTitle"/>
          </p:nvPr>
        </p:nvSpPr>
        <p:spPr>
          <a:xfrm>
            <a:off x="-12300" y="1085550"/>
            <a:ext cx="9144000" cy="1400400"/>
          </a:xfrm>
          <a:prstGeom prst="rect">
            <a:avLst/>
          </a:prstGeom>
        </p:spPr>
        <p:txBody>
          <a:bodyPr anchorCtr="0" anchor="t" bIns="0" lIns="457200" spcFirstLastPara="1" rIns="457200" wrap="square" tIns="91425">
            <a:noAutofit/>
          </a:bodyPr>
          <a:lstStyle/>
          <a:p>
            <a:pPr indent="0" lvl="0" marL="0" rtl="0" algn="ctr">
              <a:spcBef>
                <a:spcPts val="0"/>
              </a:spcBef>
              <a:spcAft>
                <a:spcPts val="0"/>
              </a:spcAft>
              <a:buNone/>
            </a:pPr>
            <a:r>
              <a:rPr b="1" lang="en"/>
              <a:t>My code doesn't work and I don't know why.</a:t>
            </a:r>
            <a:endParaRPr b="1"/>
          </a:p>
          <a:p>
            <a:pPr indent="0" lvl="0" marL="0" rtl="0" algn="ctr">
              <a:spcBef>
                <a:spcPts val="0"/>
              </a:spcBef>
              <a:spcAft>
                <a:spcPts val="0"/>
              </a:spcAft>
              <a:buClr>
                <a:schemeClr val="dk1"/>
              </a:buClr>
              <a:buSzPts val="1100"/>
              <a:buFont typeface="Arial"/>
              <a:buNone/>
            </a:pPr>
            <a:r>
              <a:t/>
            </a:r>
            <a:endParaRPr b="1"/>
          </a:p>
          <a:p>
            <a:pPr indent="0" lvl="0" marL="0" rtl="0" algn="ctr">
              <a:spcBef>
                <a:spcPts val="0"/>
              </a:spcBef>
              <a:spcAft>
                <a:spcPts val="0"/>
              </a:spcAft>
              <a:buClr>
                <a:schemeClr val="dk1"/>
              </a:buClr>
              <a:buSzPts val="1100"/>
              <a:buFont typeface="Arial"/>
              <a:buNone/>
            </a:pPr>
            <a:r>
              <a:rPr b="1" lang="en"/>
              <a:t>My code works and I don't know why.</a:t>
            </a:r>
            <a:endParaRPr b="1"/>
          </a:p>
          <a:p>
            <a:pPr indent="0" lvl="0" marL="0" rtl="0" algn="ctr">
              <a:spcBef>
                <a:spcPts val="0"/>
              </a:spcBef>
              <a:spcAft>
                <a:spcPts val="0"/>
              </a:spcAft>
              <a:buNone/>
            </a:pPr>
            <a:r>
              <a:t/>
            </a:r>
            <a:endParaRPr b="1"/>
          </a:p>
        </p:txBody>
      </p:sp>
      <p:cxnSp>
        <p:nvCxnSpPr>
          <p:cNvPr id="1192" name="Google Shape;1192;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93" name="Google Shape;1193;p86"/>
          <p:cNvCxnSpPr/>
          <p:nvPr/>
        </p:nvCxnSpPr>
        <p:spPr>
          <a:xfrm>
            <a:off x="2590350" y="1592580"/>
            <a:ext cx="3938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Obstacle </a:t>
            </a:r>
            <a:r>
              <a:rPr lang="en"/>
              <a:t>#</a:t>
            </a:r>
            <a:r>
              <a:rPr lang="en"/>
              <a:t>2: The Great Doubt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1200" name="Google Shape;1200;p87"/>
          <p:cNvPicPr preferRelativeResize="0"/>
          <p:nvPr/>
        </p:nvPicPr>
        <p:blipFill>
          <a:blip r:embed="rId3">
            <a:alphaModFix/>
          </a:blip>
          <a:stretch>
            <a:fillRect/>
          </a:stretch>
        </p:blipFill>
        <p:spPr>
          <a:xfrm>
            <a:off x="2173269" y="647700"/>
            <a:ext cx="6224733" cy="4154949"/>
          </a:xfrm>
          <a:prstGeom prst="rect">
            <a:avLst/>
          </a:prstGeom>
          <a:noFill/>
          <a:ln>
            <a:noFill/>
          </a:ln>
        </p:spPr>
      </p:pic>
      <p:sp>
        <p:nvSpPr>
          <p:cNvPr id="1201" name="Google Shape;1201;p87"/>
          <p:cNvSpPr txBox="1"/>
          <p:nvPr>
            <p:ph idx="1" type="subTitle"/>
          </p:nvPr>
        </p:nvSpPr>
        <p:spPr>
          <a:xfrm>
            <a:off x="695325" y="1761825"/>
            <a:ext cx="102393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t>“Maybe I’m just dumb.”</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6" name="Shape 1206"/>
        <p:cNvGrpSpPr/>
        <p:nvPr/>
      </p:nvGrpSpPr>
      <p:grpSpPr>
        <a:xfrm>
          <a:off x="0" y="0"/>
          <a:ext cx="0" cy="0"/>
          <a:chOff x="0" y="0"/>
          <a:chExt cx="0" cy="0"/>
        </a:xfrm>
      </p:grpSpPr>
      <p:pic>
        <p:nvPicPr>
          <p:cNvPr id="1207" name="Google Shape;1207;p88"/>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208" name="Google Shape;1208;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Obstacle #3: The Great Distance</a:t>
            </a:r>
            <a:endParaRPr/>
          </a:p>
        </p:txBody>
      </p:sp>
      <p:cxnSp>
        <p:nvCxnSpPr>
          <p:cNvPr id="1209" name="Google Shape;1209;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Nothing Comes Easy</a:t>
            </a:r>
            <a:endParaRPr/>
          </a:p>
        </p:txBody>
      </p:sp>
      <p:sp>
        <p:nvSpPr>
          <p:cNvPr id="1216" name="Google Shape;1216;p8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Learning to code requires two things:</a:t>
            </a:r>
            <a:endParaRPr/>
          </a:p>
        </p:txBody>
      </p:sp>
      <p:pic>
        <p:nvPicPr>
          <p:cNvPr id="1217" name="Google Shape;1217;p89"/>
          <p:cNvPicPr preferRelativeResize="0"/>
          <p:nvPr/>
        </p:nvPicPr>
        <p:blipFill>
          <a:blip r:embed="rId3">
            <a:alphaModFix/>
          </a:blip>
          <a:stretch>
            <a:fillRect/>
          </a:stretch>
        </p:blipFill>
        <p:spPr>
          <a:xfrm>
            <a:off x="1116120" y="1116975"/>
            <a:ext cx="6911760" cy="3571076"/>
          </a:xfrm>
          <a:prstGeom prst="rect">
            <a:avLst/>
          </a:prstGeom>
          <a:noFill/>
          <a:ln>
            <a:noFill/>
          </a:ln>
        </p:spPr>
      </p:pic>
      <p:sp>
        <p:nvSpPr>
          <p:cNvPr id="1218" name="Google Shape;1218;p89"/>
          <p:cNvSpPr txBox="1"/>
          <p:nvPr/>
        </p:nvSpPr>
        <p:spPr>
          <a:xfrm>
            <a:off x="1512800" y="1562225"/>
            <a:ext cx="2643600" cy="265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Persisting in the </a:t>
            </a:r>
            <a:br>
              <a:rPr lang="en" sz="1900">
                <a:latin typeface="Roboto"/>
                <a:ea typeface="Roboto"/>
                <a:cs typeface="Roboto"/>
                <a:sym typeface="Roboto"/>
              </a:rPr>
            </a:br>
            <a:r>
              <a:rPr lang="en" sz="1900">
                <a:latin typeface="Roboto"/>
                <a:ea typeface="Roboto"/>
                <a:cs typeface="Roboto"/>
                <a:sym typeface="Roboto"/>
              </a:rPr>
              <a:t>face of something </a:t>
            </a:r>
            <a:br>
              <a:rPr lang="en" sz="1900">
                <a:latin typeface="Roboto"/>
                <a:ea typeface="Roboto"/>
                <a:cs typeface="Roboto"/>
                <a:sym typeface="Roboto"/>
              </a:rPr>
            </a:br>
            <a:r>
              <a:rPr lang="en" sz="1900">
                <a:latin typeface="Roboto"/>
                <a:ea typeface="Roboto"/>
                <a:cs typeface="Roboto"/>
                <a:sym typeface="Roboto"/>
              </a:rPr>
              <a:t>that feels incredibly hard and confusing.</a:t>
            </a:r>
            <a:endParaRPr sz="1900">
              <a:latin typeface="Roboto"/>
              <a:ea typeface="Roboto"/>
              <a:cs typeface="Roboto"/>
              <a:sym typeface="Roboto"/>
            </a:endParaRPr>
          </a:p>
        </p:txBody>
      </p:sp>
      <p:sp>
        <p:nvSpPr>
          <p:cNvPr id="1219" name="Google Shape;1219;p89"/>
          <p:cNvSpPr txBox="1"/>
          <p:nvPr/>
        </p:nvSpPr>
        <p:spPr>
          <a:xfrm>
            <a:off x="4977425" y="1573663"/>
            <a:ext cx="2643600" cy="266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Maintaining the self-confidence necessary to believe that </a:t>
            </a:r>
            <a:r>
              <a:rPr b="1" lang="en" sz="1900">
                <a:latin typeface="Roboto"/>
                <a:ea typeface="Roboto"/>
                <a:cs typeface="Roboto"/>
                <a:sym typeface="Roboto"/>
              </a:rPr>
              <a:t>YOU CAN </a:t>
            </a:r>
            <a:br>
              <a:rPr b="1" lang="en" sz="1900">
                <a:latin typeface="Roboto"/>
                <a:ea typeface="Roboto"/>
                <a:cs typeface="Roboto"/>
                <a:sym typeface="Roboto"/>
              </a:rPr>
            </a:br>
            <a:r>
              <a:rPr b="1" lang="en" sz="1900">
                <a:latin typeface="Roboto"/>
                <a:ea typeface="Roboto"/>
                <a:cs typeface="Roboto"/>
                <a:sym typeface="Roboto"/>
              </a:rPr>
              <a:t>DO THIS.</a:t>
            </a:r>
            <a:endParaRPr b="1" sz="19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rPr>
              <a:t>The Path of Learning</a:t>
            </a:r>
            <a:endParaRPr>
              <a:solidFill>
                <a:schemeClr val="lt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Learning Can Be Frustrating</a:t>
            </a:r>
            <a:endParaRPr/>
          </a:p>
        </p:txBody>
      </p:sp>
      <p:sp>
        <p:nvSpPr>
          <p:cNvPr id="1226" name="Google Shape;1226;p90"/>
          <p:cNvSpPr txBox="1"/>
          <p:nvPr>
            <p:ph idx="1" type="subTitle"/>
          </p:nvPr>
        </p:nvSpPr>
        <p:spPr>
          <a:xfrm>
            <a:off x="434450" y="1298100"/>
            <a:ext cx="8040900" cy="323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can’t tell whether you’re learning something when you’re learning it—in fact, </a:t>
            </a:r>
            <a:r>
              <a:rPr i="1" lang="en"/>
              <a:t>learning feels a lot more like frustration</a:t>
            </a:r>
            <a:r>
              <a:rPr lang="en"/>
              <a:t>.</a:t>
            </a:r>
            <a:endParaRPr/>
          </a:p>
          <a:p>
            <a:pPr indent="0" lvl="0" marL="0" rtl="0" algn="l">
              <a:spcBef>
                <a:spcPts val="1200"/>
              </a:spcBef>
              <a:spcAft>
                <a:spcPts val="0"/>
              </a:spcAft>
              <a:buClr>
                <a:schemeClr val="dk1"/>
              </a:buClr>
              <a:buSzPts val="1100"/>
              <a:buFont typeface="Arial"/>
              <a:buNone/>
            </a:pPr>
            <a:r>
              <a:rPr lang="en">
                <a:solidFill>
                  <a:schemeClr val="dk1"/>
                </a:solidFill>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endParaRPr>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—Jeff Dickey, author of </a:t>
            </a:r>
            <a:r>
              <a:rPr i="1" lang="en" sz="1200">
                <a:solidFill>
                  <a:schemeClr val="dk1"/>
                </a:solidFill>
              </a:rPr>
              <a:t>Write Modern Web Apps </a:t>
            </a:r>
            <a:br>
              <a:rPr i="1" lang="en" sz="1200">
                <a:solidFill>
                  <a:schemeClr val="dk1"/>
                </a:solidFill>
              </a:rPr>
            </a:br>
            <a:r>
              <a:rPr i="1" lang="en" sz="1200">
                <a:solidFill>
                  <a:schemeClr val="dk1"/>
                </a:solidFill>
              </a:rPr>
              <a:t>with the MEAN Stack: Mongo, Express, AngularJS, </a:t>
            </a:r>
            <a:br>
              <a:rPr i="1" lang="en" sz="1200">
                <a:solidFill>
                  <a:schemeClr val="dk1"/>
                </a:solidFill>
              </a:rPr>
            </a:br>
            <a:r>
              <a:rPr i="1" lang="en" sz="1200">
                <a:solidFill>
                  <a:schemeClr val="dk1"/>
                </a:solidFill>
              </a:rPr>
              <a:t>and Node.JS </a:t>
            </a:r>
            <a:r>
              <a:rPr lang="en" sz="1200">
                <a:solidFill>
                  <a:schemeClr val="dk1"/>
                </a:solidFill>
              </a:rPr>
              <a:t>(Peachpit Press, 2014)</a:t>
            </a:r>
            <a:endParaRPr sz="1200">
              <a:solidFill>
                <a:schemeClr val="dk1"/>
              </a:solidFill>
            </a:endParaRPr>
          </a:p>
          <a:p>
            <a:pPr indent="0" lvl="0" marL="0" rtl="0" algn="l">
              <a:spcBef>
                <a:spcPts val="1200"/>
              </a:spcBef>
              <a:spcAft>
                <a:spcPts val="0"/>
              </a:spcAft>
              <a:buClr>
                <a:schemeClr val="dk1"/>
              </a:buClr>
              <a:buSzPts val="1100"/>
              <a:buFont typeface="Arial"/>
              <a:buNone/>
            </a:pPr>
            <a:r>
              <a:t/>
            </a:r>
            <a:endParaRPr sz="1400">
              <a:solidFill>
                <a:schemeClr val="dk1"/>
              </a:solidFill>
            </a:endParaRPr>
          </a:p>
          <a:p>
            <a:pPr indent="0" lvl="0" marL="0" rtl="0" algn="l">
              <a:spcBef>
                <a:spcPts val="1200"/>
              </a:spcBef>
              <a:spcAft>
                <a:spcPts val="1200"/>
              </a:spcAft>
              <a:buNone/>
            </a:pPr>
            <a:r>
              <a:t/>
            </a:r>
            <a:endParaRPr/>
          </a:p>
        </p:txBody>
      </p:sp>
      <p:pic>
        <p:nvPicPr>
          <p:cNvPr id="1227" name="Google Shape;1227;p90"/>
          <p:cNvPicPr preferRelativeResize="0"/>
          <p:nvPr/>
        </p:nvPicPr>
        <p:blipFill>
          <a:blip r:embed="rId3">
            <a:alphaModFix/>
          </a:blip>
          <a:stretch>
            <a:fillRect/>
          </a:stretch>
        </p:blipFill>
        <p:spPr>
          <a:xfrm>
            <a:off x="259100" y="1125575"/>
            <a:ext cx="609936" cy="533700"/>
          </a:xfrm>
          <a:prstGeom prst="rect">
            <a:avLst/>
          </a:prstGeom>
          <a:noFill/>
          <a:ln>
            <a:noFill/>
          </a:ln>
        </p:spPr>
      </p:pic>
      <p:pic>
        <p:nvPicPr>
          <p:cNvPr id="1228" name="Google Shape;1228;p90"/>
          <p:cNvPicPr preferRelativeResize="0"/>
          <p:nvPr/>
        </p:nvPicPr>
        <p:blipFill>
          <a:blip r:embed="rId3">
            <a:alphaModFix/>
          </a:blip>
          <a:stretch>
            <a:fillRect/>
          </a:stretch>
        </p:blipFill>
        <p:spPr>
          <a:xfrm rot="10800000">
            <a:off x="5325675" y="3178775"/>
            <a:ext cx="609936" cy="533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Advice for the Journey</a:t>
            </a:r>
            <a:endParaRPr/>
          </a:p>
        </p:txBody>
      </p:sp>
      <p:sp>
        <p:nvSpPr>
          <p:cNvPr id="1235" name="Google Shape;1235;p9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Throughout this course, always remember to:</a:t>
            </a:r>
            <a:endParaRPr/>
          </a:p>
        </p:txBody>
      </p:sp>
      <p:cxnSp>
        <p:nvCxnSpPr>
          <p:cNvPr id="1236" name="Google Shape;1236;p91"/>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37" name="Google Shape;1237;p91"/>
          <p:cNvCxnSpPr/>
          <p:nvPr/>
        </p:nvCxnSpPr>
        <p:spPr>
          <a:xfrm rot="10800000">
            <a:off x="5289048" y="3598850"/>
            <a:ext cx="3231900" cy="0"/>
          </a:xfrm>
          <a:prstGeom prst="straightConnector1">
            <a:avLst/>
          </a:prstGeom>
          <a:noFill/>
          <a:ln cap="flat" cmpd="sng" w="9525">
            <a:solidFill>
              <a:srgbClr val="A9B7C0"/>
            </a:solidFill>
            <a:prstDash val="solid"/>
            <a:round/>
            <a:headEnd len="sm" w="sm" type="none"/>
            <a:tailEnd len="sm" w="sm" type="none"/>
          </a:ln>
        </p:spPr>
      </p:cxnSp>
      <p:cxnSp>
        <p:nvCxnSpPr>
          <p:cNvPr id="1238" name="Google Shape;1238;p91"/>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39" name="Google Shape;1239;p91"/>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1"/>
          <p:cNvSpPr/>
          <p:nvPr/>
        </p:nvSpPr>
        <p:spPr>
          <a:xfrm rot="10800000">
            <a:off x="3183490" y="1520149"/>
            <a:ext cx="2774700" cy="2774700"/>
          </a:xfrm>
          <a:prstGeom prst="blockArc">
            <a:avLst>
              <a:gd fmla="val 12622480" name="adj1"/>
              <a:gd fmla="val 19662822" name="adj2"/>
              <a:gd fmla="val 20729" name="adj3"/>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1"/>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91"/>
          <p:cNvGrpSpPr/>
          <p:nvPr/>
        </p:nvGrpSpPr>
        <p:grpSpPr>
          <a:xfrm rot="-7200165">
            <a:off x="3337679" y="3183705"/>
            <a:ext cx="585011" cy="585536"/>
            <a:chOff x="1967628" y="812211"/>
            <a:chExt cx="588000" cy="588000"/>
          </a:xfrm>
        </p:grpSpPr>
        <p:sp>
          <p:nvSpPr>
            <p:cNvPr id="1243" name="Google Shape;1243;p91"/>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1"/>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5" name="Google Shape;1245;p91"/>
          <p:cNvGrpSpPr/>
          <p:nvPr/>
        </p:nvGrpSpPr>
        <p:grpSpPr>
          <a:xfrm>
            <a:off x="4264097" y="1537251"/>
            <a:ext cx="585001" cy="585530"/>
            <a:chOff x="1970048" y="811613"/>
            <a:chExt cx="588000" cy="588000"/>
          </a:xfrm>
        </p:grpSpPr>
        <p:sp>
          <p:nvSpPr>
            <p:cNvPr id="1246" name="Google Shape;1246;p91"/>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91"/>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91"/>
          <p:cNvGrpSpPr/>
          <p:nvPr/>
        </p:nvGrpSpPr>
        <p:grpSpPr>
          <a:xfrm rot="7200165">
            <a:off x="5229930" y="3161636"/>
            <a:ext cx="585011" cy="585536"/>
            <a:chOff x="1977085" y="811649"/>
            <a:chExt cx="588000" cy="588000"/>
          </a:xfrm>
        </p:grpSpPr>
        <p:sp>
          <p:nvSpPr>
            <p:cNvPr id="1249" name="Google Shape;1249;p91"/>
            <p:cNvSpPr/>
            <p:nvPr/>
          </p:nvSpPr>
          <p:spPr>
            <a:xfrm rot="39023">
              <a:off x="1980366" y="814930"/>
              <a:ext cx="581437" cy="581437"/>
            </a:xfrm>
            <a:prstGeom prst="pie">
              <a:avLst>
                <a:gd fmla="val 6190354" name="adj1"/>
                <a:gd fmla="val 14996165" name="adj2"/>
              </a:avLst>
            </a:prstGeom>
            <a:solidFill>
              <a:srgbClr val="A9B7C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91"/>
            <p:cNvSpPr/>
            <p:nvPr/>
          </p:nvSpPr>
          <p:spPr>
            <a:xfrm rot="10800000">
              <a:off x="1980332" y="814963"/>
              <a:ext cx="581400" cy="581400"/>
            </a:xfrm>
            <a:prstGeom prst="pie">
              <a:avLst>
                <a:gd fmla="val 4028252" name="adj1"/>
                <a:gd fmla="val 17183677" name="adj2"/>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91"/>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52" name="Google Shape;1252;p91"/>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53" name="Google Shape;1253;p91"/>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54" name="Google Shape;1254;p91"/>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55" name="Google Shape;1255;p91"/>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Appreciate your successes</a:t>
            </a:r>
            <a:endParaRPr sz="1800">
              <a:solidFill>
                <a:srgbClr val="A9B7C0"/>
              </a:solidFill>
              <a:latin typeface="Roboto"/>
              <a:ea typeface="Roboto"/>
              <a:cs typeface="Roboto"/>
              <a:sym typeface="Roboto"/>
            </a:endParaRPr>
          </a:p>
        </p:txBody>
      </p:sp>
      <p:sp>
        <p:nvSpPr>
          <p:cNvPr id="1256" name="Google Shape;1256;p91"/>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9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Advice for the Journey</a:t>
            </a:r>
            <a:endParaRPr>
              <a:solidFill>
                <a:schemeClr val="dk1"/>
              </a:solidFill>
            </a:endParaRPr>
          </a:p>
          <a:p>
            <a:pPr indent="0" lvl="0" marL="0" rtl="0" algn="l">
              <a:spcBef>
                <a:spcPts val="0"/>
              </a:spcBef>
              <a:spcAft>
                <a:spcPts val="0"/>
              </a:spcAft>
              <a:buNone/>
            </a:pPr>
            <a:r>
              <a:t/>
            </a:r>
            <a:endParaRPr/>
          </a:p>
        </p:txBody>
      </p:sp>
      <p:sp>
        <p:nvSpPr>
          <p:cNvPr id="1263" name="Google Shape;1263;p9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64" name="Google Shape;1264;p92"/>
          <p:cNvCxnSpPr/>
          <p:nvPr/>
        </p:nvCxnSpPr>
        <p:spPr>
          <a:xfrm rot="10800000">
            <a:off x="4917648" y="1693850"/>
            <a:ext cx="3603300" cy="0"/>
          </a:xfrm>
          <a:prstGeom prst="straightConnector1">
            <a:avLst/>
          </a:prstGeom>
          <a:noFill/>
          <a:ln cap="flat" cmpd="sng" w="9525">
            <a:solidFill>
              <a:srgbClr val="A9B7C0"/>
            </a:solidFill>
            <a:prstDash val="solid"/>
            <a:round/>
            <a:headEnd len="sm" w="sm" type="none"/>
            <a:tailEnd len="sm" w="sm" type="none"/>
          </a:ln>
        </p:spPr>
      </p:cxnSp>
      <p:cxnSp>
        <p:nvCxnSpPr>
          <p:cNvPr id="1265" name="Google Shape;1265;p92"/>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66" name="Google Shape;1266;p92"/>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67" name="Google Shape;1267;p92"/>
          <p:cNvSpPr/>
          <p:nvPr/>
        </p:nvSpPr>
        <p:spPr>
          <a:xfrm rot="3600185">
            <a:off x="3169983" y="1541431"/>
            <a:ext cx="2774659" cy="2774659"/>
          </a:xfrm>
          <a:prstGeom prst="blockArc">
            <a:avLst>
              <a:gd fmla="val 12622480" name="adj1"/>
              <a:gd fmla="val 19781569" name="adj2"/>
              <a:gd fmla="val 20773"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92"/>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92"/>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92"/>
          <p:cNvGrpSpPr/>
          <p:nvPr/>
        </p:nvGrpSpPr>
        <p:grpSpPr>
          <a:xfrm rot="-7200165">
            <a:off x="3337679" y="3183705"/>
            <a:ext cx="585011" cy="585536"/>
            <a:chOff x="1967628" y="812211"/>
            <a:chExt cx="588000" cy="588000"/>
          </a:xfrm>
        </p:grpSpPr>
        <p:sp>
          <p:nvSpPr>
            <p:cNvPr id="1271" name="Google Shape;1271;p92"/>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92"/>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92"/>
          <p:cNvGrpSpPr/>
          <p:nvPr/>
        </p:nvGrpSpPr>
        <p:grpSpPr>
          <a:xfrm>
            <a:off x="4264097" y="1537251"/>
            <a:ext cx="585001" cy="585530"/>
            <a:chOff x="1970048" y="811613"/>
            <a:chExt cx="588000" cy="588000"/>
          </a:xfrm>
        </p:grpSpPr>
        <p:sp>
          <p:nvSpPr>
            <p:cNvPr id="1274" name="Google Shape;1274;p92"/>
            <p:cNvSpPr/>
            <p:nvPr/>
          </p:nvSpPr>
          <p:spPr>
            <a:xfrm rot="39023">
              <a:off x="1973329" y="814894"/>
              <a:ext cx="581437" cy="581437"/>
            </a:xfrm>
            <a:prstGeom prst="pie">
              <a:avLst>
                <a:gd fmla="val 6190354" name="adj1"/>
                <a:gd fmla="val 14996165" name="adj2"/>
              </a:avLst>
            </a:prstGeom>
            <a:solidFill>
              <a:srgbClr val="EFEFE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92"/>
            <p:cNvSpPr/>
            <p:nvPr/>
          </p:nvSpPr>
          <p:spPr>
            <a:xfrm rot="10800000">
              <a:off x="1973295" y="814927"/>
              <a:ext cx="581400" cy="581400"/>
            </a:xfrm>
            <a:prstGeom prst="pie">
              <a:avLst>
                <a:gd fmla="val 4028252" name="adj1"/>
                <a:gd fmla="val 17183677" name="adj2"/>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92"/>
          <p:cNvGrpSpPr/>
          <p:nvPr/>
        </p:nvGrpSpPr>
        <p:grpSpPr>
          <a:xfrm rot="7200165">
            <a:off x="5229930" y="3161636"/>
            <a:ext cx="585011" cy="585536"/>
            <a:chOff x="1977085" y="811649"/>
            <a:chExt cx="588000" cy="588000"/>
          </a:xfrm>
        </p:grpSpPr>
        <p:sp>
          <p:nvSpPr>
            <p:cNvPr id="1277" name="Google Shape;1277;p92"/>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92"/>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92"/>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A9B7C0"/>
                </a:solidFill>
                <a:latin typeface="Roboto"/>
                <a:ea typeface="Roboto"/>
                <a:cs typeface="Roboto"/>
                <a:sym typeface="Roboto"/>
              </a:rPr>
              <a:t>03 </a:t>
            </a:r>
            <a:endParaRPr b="1" sz="1600">
              <a:solidFill>
                <a:srgbClr val="A9B7C0"/>
              </a:solidFill>
              <a:latin typeface="Roboto"/>
              <a:ea typeface="Roboto"/>
              <a:cs typeface="Roboto"/>
              <a:sym typeface="Roboto"/>
            </a:endParaRPr>
          </a:p>
        </p:txBody>
      </p:sp>
      <p:sp>
        <p:nvSpPr>
          <p:cNvPr id="1280" name="Google Shape;1280;p92"/>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281" name="Google Shape;1281;p92"/>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282" name="Google Shape;1282;p92"/>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solidFill>
                  <a:srgbClr val="A9B7C0"/>
                </a:solidFill>
                <a:latin typeface="Roboto"/>
                <a:ea typeface="Roboto"/>
                <a:cs typeface="Roboto"/>
                <a:sym typeface="Roboto"/>
              </a:rPr>
              <a:t> Trust yourself</a:t>
            </a:r>
            <a:endParaRPr sz="1800">
              <a:solidFill>
                <a:srgbClr val="A9B7C0"/>
              </a:solidFill>
              <a:latin typeface="Roboto"/>
              <a:ea typeface="Roboto"/>
              <a:cs typeface="Roboto"/>
              <a:sym typeface="Roboto"/>
            </a:endParaRPr>
          </a:p>
        </p:txBody>
      </p:sp>
      <p:sp>
        <p:nvSpPr>
          <p:cNvPr id="1283" name="Google Shape;1283;p92"/>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284" name="Google Shape;1284;p92"/>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Advice for the Journey</a:t>
            </a:r>
            <a:endParaRPr/>
          </a:p>
        </p:txBody>
      </p:sp>
      <p:sp>
        <p:nvSpPr>
          <p:cNvPr id="1291" name="Google Shape;1291;p9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Throughout this course, always remember to:</a:t>
            </a:r>
            <a:endParaRPr>
              <a:solidFill>
                <a:schemeClr val="dk1"/>
              </a:solidFill>
            </a:endParaRPr>
          </a:p>
          <a:p>
            <a:pPr indent="0" lvl="0" marL="0" rtl="0" algn="l">
              <a:spcBef>
                <a:spcPts val="0"/>
              </a:spcBef>
              <a:spcAft>
                <a:spcPts val="0"/>
              </a:spcAft>
              <a:buNone/>
            </a:pPr>
            <a:r>
              <a:t/>
            </a:r>
            <a:endParaRPr/>
          </a:p>
        </p:txBody>
      </p:sp>
      <p:cxnSp>
        <p:nvCxnSpPr>
          <p:cNvPr id="1292" name="Google Shape;1292;p93"/>
          <p:cNvCxnSpPr/>
          <p:nvPr/>
        </p:nvCxnSpPr>
        <p:spPr>
          <a:xfrm rot="10800000">
            <a:off x="4917648" y="1693850"/>
            <a:ext cx="3603300" cy="0"/>
          </a:xfrm>
          <a:prstGeom prst="straightConnector1">
            <a:avLst/>
          </a:prstGeom>
          <a:noFill/>
          <a:ln cap="flat" cmpd="sng" w="9525">
            <a:solidFill>
              <a:srgbClr val="000000"/>
            </a:solidFill>
            <a:prstDash val="solid"/>
            <a:round/>
            <a:headEnd len="sm" w="sm" type="none"/>
            <a:tailEnd len="sm" w="sm" type="none"/>
          </a:ln>
        </p:spPr>
      </p:cxnSp>
      <p:cxnSp>
        <p:nvCxnSpPr>
          <p:cNvPr id="1293" name="Google Shape;1293;p93"/>
          <p:cNvCxnSpPr/>
          <p:nvPr/>
        </p:nvCxnSpPr>
        <p:spPr>
          <a:xfrm rot="10800000">
            <a:off x="5289048" y="3598850"/>
            <a:ext cx="3231900" cy="0"/>
          </a:xfrm>
          <a:prstGeom prst="straightConnector1">
            <a:avLst/>
          </a:prstGeom>
          <a:noFill/>
          <a:ln cap="flat" cmpd="sng" w="9525">
            <a:solidFill>
              <a:srgbClr val="000000"/>
            </a:solidFill>
            <a:prstDash val="solid"/>
            <a:round/>
            <a:headEnd len="sm" w="sm" type="none"/>
            <a:tailEnd len="sm" w="sm" type="none"/>
          </a:ln>
        </p:spPr>
      </p:cxnSp>
      <p:cxnSp>
        <p:nvCxnSpPr>
          <p:cNvPr id="1294" name="Google Shape;1294;p93"/>
          <p:cNvCxnSpPr/>
          <p:nvPr/>
        </p:nvCxnSpPr>
        <p:spPr>
          <a:xfrm rot="10800000">
            <a:off x="457300" y="2074850"/>
            <a:ext cx="3407700" cy="0"/>
          </a:xfrm>
          <a:prstGeom prst="straightConnector1">
            <a:avLst/>
          </a:prstGeom>
          <a:noFill/>
          <a:ln cap="flat" cmpd="sng" w="9525">
            <a:solidFill>
              <a:srgbClr val="000000"/>
            </a:solidFill>
            <a:prstDash val="solid"/>
            <a:round/>
            <a:headEnd len="sm" w="sm" type="none"/>
            <a:tailEnd len="sm" w="sm" type="none"/>
          </a:ln>
        </p:spPr>
      </p:cxnSp>
      <p:sp>
        <p:nvSpPr>
          <p:cNvPr id="1295" name="Google Shape;1295;p93"/>
          <p:cNvSpPr/>
          <p:nvPr/>
        </p:nvSpPr>
        <p:spPr>
          <a:xfrm rot="3600185">
            <a:off x="3169983" y="1541431"/>
            <a:ext cx="2774659" cy="2774659"/>
          </a:xfrm>
          <a:prstGeom prst="blockArc">
            <a:avLst>
              <a:gd fmla="val 12622480" name="adj1"/>
              <a:gd fmla="val 19781569" name="adj2"/>
              <a:gd fmla="val 20773" name="adj3"/>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93"/>
          <p:cNvSpPr/>
          <p:nvPr/>
        </p:nvSpPr>
        <p:spPr>
          <a:xfrm rot="10800000">
            <a:off x="3183490" y="1520149"/>
            <a:ext cx="2774700" cy="2774700"/>
          </a:xfrm>
          <a:prstGeom prst="blockArc">
            <a:avLst>
              <a:gd fmla="val 12622480" name="adj1"/>
              <a:gd fmla="val 19662822" name="adj2"/>
              <a:gd fmla="val 20729" name="adj3"/>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93"/>
          <p:cNvSpPr/>
          <p:nvPr/>
        </p:nvSpPr>
        <p:spPr>
          <a:xfrm rot="-3600185">
            <a:off x="3194618" y="1541034"/>
            <a:ext cx="2774659" cy="2774659"/>
          </a:xfrm>
          <a:prstGeom prst="blockArc">
            <a:avLst>
              <a:gd fmla="val 12622480" name="adj1"/>
              <a:gd fmla="val 19703271" name="adj2"/>
              <a:gd fmla="val 20851" name="adj3"/>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8" name="Google Shape;1298;p93"/>
          <p:cNvGrpSpPr/>
          <p:nvPr/>
        </p:nvGrpSpPr>
        <p:grpSpPr>
          <a:xfrm rot="-7200165">
            <a:off x="3337679" y="3183705"/>
            <a:ext cx="585011" cy="585536"/>
            <a:chOff x="1967628" y="812211"/>
            <a:chExt cx="588000" cy="588000"/>
          </a:xfrm>
        </p:grpSpPr>
        <p:sp>
          <p:nvSpPr>
            <p:cNvPr id="1299" name="Google Shape;1299;p93"/>
            <p:cNvSpPr/>
            <p:nvPr/>
          </p:nvSpPr>
          <p:spPr>
            <a:xfrm rot="39023">
              <a:off x="1970909" y="815492"/>
              <a:ext cx="581437" cy="581437"/>
            </a:xfrm>
            <a:prstGeom prst="pie">
              <a:avLst>
                <a:gd fmla="val 6190354" name="adj1"/>
                <a:gd fmla="val 14996165" name="adj2"/>
              </a:avLst>
            </a:prstGeom>
            <a:solidFill>
              <a:srgbClr val="F7EF6A"/>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93"/>
            <p:cNvSpPr/>
            <p:nvPr/>
          </p:nvSpPr>
          <p:spPr>
            <a:xfrm rot="10800000">
              <a:off x="1970875" y="815525"/>
              <a:ext cx="581400" cy="581400"/>
            </a:xfrm>
            <a:prstGeom prst="pie">
              <a:avLst>
                <a:gd fmla="val 4028252" name="adj1"/>
                <a:gd fmla="val 17183677" name="adj2"/>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1" name="Google Shape;1301;p93"/>
          <p:cNvGrpSpPr/>
          <p:nvPr/>
        </p:nvGrpSpPr>
        <p:grpSpPr>
          <a:xfrm>
            <a:off x="4264097" y="1537251"/>
            <a:ext cx="585001" cy="585530"/>
            <a:chOff x="1970048" y="811613"/>
            <a:chExt cx="588000" cy="588000"/>
          </a:xfrm>
        </p:grpSpPr>
        <p:sp>
          <p:nvSpPr>
            <p:cNvPr id="1302" name="Google Shape;1302;p93"/>
            <p:cNvSpPr/>
            <p:nvPr/>
          </p:nvSpPr>
          <p:spPr>
            <a:xfrm rot="39023">
              <a:off x="1973329" y="814894"/>
              <a:ext cx="581437" cy="581437"/>
            </a:xfrm>
            <a:prstGeom prst="pie">
              <a:avLst>
                <a:gd fmla="val 6190354" name="adj1"/>
                <a:gd fmla="val 14996165" name="adj2"/>
              </a:avLst>
            </a:prstGeom>
            <a:solidFill>
              <a:srgbClr val="4FA786"/>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93"/>
            <p:cNvSpPr/>
            <p:nvPr/>
          </p:nvSpPr>
          <p:spPr>
            <a:xfrm rot="10800000">
              <a:off x="1973295" y="814927"/>
              <a:ext cx="581400" cy="581400"/>
            </a:xfrm>
            <a:prstGeom prst="pie">
              <a:avLst>
                <a:gd fmla="val 4028252" name="adj1"/>
                <a:gd fmla="val 17183677" name="adj2"/>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93"/>
          <p:cNvGrpSpPr/>
          <p:nvPr/>
        </p:nvGrpSpPr>
        <p:grpSpPr>
          <a:xfrm rot="7200165">
            <a:off x="5229930" y="3161636"/>
            <a:ext cx="585011" cy="585536"/>
            <a:chOff x="1977085" y="811649"/>
            <a:chExt cx="588000" cy="588000"/>
          </a:xfrm>
        </p:grpSpPr>
        <p:sp>
          <p:nvSpPr>
            <p:cNvPr id="1305" name="Google Shape;1305;p93"/>
            <p:cNvSpPr/>
            <p:nvPr/>
          </p:nvSpPr>
          <p:spPr>
            <a:xfrm rot="39023">
              <a:off x="1980366" y="814930"/>
              <a:ext cx="581437" cy="581437"/>
            </a:xfrm>
            <a:prstGeom prst="pie">
              <a:avLst>
                <a:gd fmla="val 6190354" name="adj1"/>
                <a:gd fmla="val 14996165" name="adj2"/>
              </a:avLst>
            </a:prstGeom>
            <a:solidFill>
              <a:srgbClr val="AFCA54"/>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93"/>
            <p:cNvSpPr/>
            <p:nvPr/>
          </p:nvSpPr>
          <p:spPr>
            <a:xfrm rot="10800000">
              <a:off x="1980332" y="814963"/>
              <a:ext cx="581400" cy="581400"/>
            </a:xfrm>
            <a:prstGeom prst="pie">
              <a:avLst>
                <a:gd fmla="val 4028252" name="adj1"/>
                <a:gd fmla="val 17183677" name="adj2"/>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3"/>
          <p:cNvSpPr txBox="1"/>
          <p:nvPr/>
        </p:nvSpPr>
        <p:spPr>
          <a:xfrm>
            <a:off x="4334550" y="1612232"/>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 </a:t>
            </a:r>
            <a:endParaRPr b="1" sz="1600">
              <a:solidFill>
                <a:srgbClr val="FFFFFF"/>
              </a:solidFill>
              <a:latin typeface="Roboto"/>
              <a:ea typeface="Roboto"/>
              <a:cs typeface="Roboto"/>
              <a:sym typeface="Roboto"/>
            </a:endParaRPr>
          </a:p>
        </p:txBody>
      </p:sp>
      <p:sp>
        <p:nvSpPr>
          <p:cNvPr id="1308" name="Google Shape;1308;p93"/>
          <p:cNvSpPr txBox="1"/>
          <p:nvPr/>
        </p:nvSpPr>
        <p:spPr>
          <a:xfrm>
            <a:off x="3375648" y="3244360"/>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Roboto"/>
                <a:ea typeface="Roboto"/>
                <a:cs typeface="Roboto"/>
                <a:sym typeface="Roboto"/>
              </a:rPr>
              <a:t>01 </a:t>
            </a:r>
            <a:endParaRPr b="1" sz="1600">
              <a:latin typeface="Roboto"/>
              <a:ea typeface="Roboto"/>
              <a:cs typeface="Roboto"/>
              <a:sym typeface="Roboto"/>
            </a:endParaRPr>
          </a:p>
        </p:txBody>
      </p:sp>
      <p:sp>
        <p:nvSpPr>
          <p:cNvPr id="1309" name="Google Shape;1309;p93"/>
          <p:cNvSpPr txBox="1"/>
          <p:nvPr/>
        </p:nvSpPr>
        <p:spPr>
          <a:xfrm>
            <a:off x="5281877" y="3214785"/>
            <a:ext cx="509100" cy="26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 </a:t>
            </a:r>
            <a:endParaRPr b="1" sz="1600">
              <a:solidFill>
                <a:srgbClr val="FFFFFF"/>
              </a:solidFill>
              <a:latin typeface="Roboto"/>
              <a:ea typeface="Roboto"/>
              <a:cs typeface="Roboto"/>
              <a:sym typeface="Roboto"/>
            </a:endParaRPr>
          </a:p>
        </p:txBody>
      </p:sp>
      <p:sp>
        <p:nvSpPr>
          <p:cNvPr id="1310" name="Google Shape;1310;p93"/>
          <p:cNvSpPr txBox="1"/>
          <p:nvPr/>
        </p:nvSpPr>
        <p:spPr>
          <a:xfrm>
            <a:off x="6019800" y="1697050"/>
            <a:ext cx="21984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Trust yourself</a:t>
            </a:r>
            <a:endParaRPr sz="1800">
              <a:latin typeface="Roboto"/>
              <a:ea typeface="Roboto"/>
              <a:cs typeface="Roboto"/>
              <a:sym typeface="Roboto"/>
            </a:endParaRPr>
          </a:p>
        </p:txBody>
      </p:sp>
      <p:sp>
        <p:nvSpPr>
          <p:cNvPr id="1311" name="Google Shape;1311;p93"/>
          <p:cNvSpPr txBox="1"/>
          <p:nvPr/>
        </p:nvSpPr>
        <p:spPr>
          <a:xfrm>
            <a:off x="6019800" y="3602050"/>
            <a:ext cx="28500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Celebrate</a:t>
            </a:r>
            <a:r>
              <a:rPr lang="en" sz="1800">
                <a:latin typeface="Roboto"/>
                <a:ea typeface="Roboto"/>
                <a:cs typeface="Roboto"/>
                <a:sym typeface="Roboto"/>
              </a:rPr>
              <a:t> your successes</a:t>
            </a:r>
            <a:endParaRPr sz="1800">
              <a:latin typeface="Roboto"/>
              <a:ea typeface="Roboto"/>
              <a:cs typeface="Roboto"/>
              <a:sym typeface="Roboto"/>
            </a:endParaRPr>
          </a:p>
        </p:txBody>
      </p:sp>
      <p:sp>
        <p:nvSpPr>
          <p:cNvPr id="1312" name="Google Shape;1312;p93"/>
          <p:cNvSpPr txBox="1"/>
          <p:nvPr/>
        </p:nvSpPr>
        <p:spPr>
          <a:xfrm>
            <a:off x="0" y="2078050"/>
            <a:ext cx="2824200" cy="637500"/>
          </a:xfrm>
          <a:prstGeom prst="rect">
            <a:avLst/>
          </a:prstGeom>
          <a:noFill/>
          <a:ln>
            <a:noFill/>
          </a:ln>
        </p:spPr>
        <p:txBody>
          <a:bodyPr anchorCtr="0" anchor="t" bIns="0" lIns="457200" spcFirstLastPara="1" rIns="91425" wrap="square" tIns="91425">
            <a:noAutofit/>
          </a:bodyPr>
          <a:lstStyle/>
          <a:p>
            <a:pPr indent="0" lvl="0" marL="0" rtl="0" algn="l">
              <a:spcBef>
                <a:spcPts val="0"/>
              </a:spcBef>
              <a:spcAft>
                <a:spcPts val="1600"/>
              </a:spcAft>
              <a:buNone/>
            </a:pPr>
            <a:r>
              <a:rPr lang="en" sz="1800">
                <a:latin typeface="Roboto"/>
                <a:ea typeface="Roboto"/>
                <a:cs typeface="Roboto"/>
                <a:sym typeface="Roboto"/>
              </a:rPr>
              <a:t> Work hard!</a:t>
            </a:r>
            <a:endParaRPr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pic>
        <p:nvPicPr>
          <p:cNvPr id="1318" name="Google Shape;1318;p94"/>
          <p:cNvPicPr preferRelativeResize="0"/>
          <p:nvPr/>
        </p:nvPicPr>
        <p:blipFill rotWithShape="1">
          <a:blip r:embed="rId3">
            <a:alphaModFix/>
          </a:blip>
          <a:srcRect b="0" l="0" r="0" t="0"/>
          <a:stretch/>
        </p:blipFill>
        <p:spPr>
          <a:xfrm>
            <a:off x="471550" y="1192000"/>
            <a:ext cx="5531274" cy="3573413"/>
          </a:xfrm>
          <a:prstGeom prst="rect">
            <a:avLst/>
          </a:prstGeom>
          <a:noFill/>
          <a:ln>
            <a:noFill/>
          </a:ln>
        </p:spPr>
      </p:pic>
      <p:sp>
        <p:nvSpPr>
          <p:cNvPr id="1319" name="Google Shape;1319;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And</a:t>
            </a:r>
            <a:r>
              <a:rPr lang="en"/>
              <a:t> Remember...</a:t>
            </a:r>
            <a:endParaRPr/>
          </a:p>
        </p:txBody>
      </p:sp>
      <p:sp>
        <p:nvSpPr>
          <p:cNvPr id="1320" name="Google Shape;1320;p9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If you want to go fast, go alone. If you want to go far, go with a team.</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pic>
        <p:nvPicPr>
          <p:cNvPr id="1326" name="Google Shape;1326;p95"/>
          <p:cNvPicPr preferRelativeResize="0"/>
          <p:nvPr/>
        </p:nvPicPr>
        <p:blipFill>
          <a:blip r:embed="rId3">
            <a:alphaModFix/>
          </a:blip>
          <a:stretch>
            <a:fillRect/>
          </a:stretch>
        </p:blipFill>
        <p:spPr>
          <a:xfrm>
            <a:off x="-12300" y="0"/>
            <a:ext cx="9144000" cy="5143495"/>
          </a:xfrm>
          <a:prstGeom prst="rect">
            <a:avLst/>
          </a:prstGeom>
          <a:noFill/>
          <a:ln>
            <a:noFill/>
          </a:ln>
        </p:spPr>
      </p:pic>
      <p:sp>
        <p:nvSpPr>
          <p:cNvPr id="1327" name="Google Shape;1327;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Fu: </a:t>
            </a:r>
            <a:r>
              <a:rPr lang="en"/>
              <a:t>The Most Important Skill of All</a:t>
            </a:r>
            <a:endParaRPr/>
          </a:p>
        </p:txBody>
      </p:sp>
      <p:sp>
        <p:nvSpPr>
          <p:cNvPr id="1328" name="Google Shape;1328;p95"/>
          <p:cNvSpPr txBox="1"/>
          <p:nvPr>
            <p:ph idx="1" type="subTitle"/>
          </p:nvPr>
        </p:nvSpPr>
        <p:spPr>
          <a:xfrm>
            <a:off x="1489000" y="253722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000" u="sng">
                <a:solidFill>
                  <a:schemeClr val="hlink"/>
                </a:solidFill>
                <a:hlinkClick r:id="rId4"/>
              </a:rPr>
              <a:t>What Is Google Fu?</a:t>
            </a:r>
            <a:endParaRPr sz="3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3" name="Shape 1333"/>
        <p:cNvGrpSpPr/>
        <p:nvPr/>
      </p:nvGrpSpPr>
      <p:grpSpPr>
        <a:xfrm>
          <a:off x="0" y="0"/>
          <a:ext cx="0" cy="0"/>
          <a:chOff x="0" y="0"/>
          <a:chExt cx="0" cy="0"/>
        </a:xfrm>
      </p:grpSpPr>
      <p:sp>
        <p:nvSpPr>
          <p:cNvPr id="1334" name="Google Shape;1334;p9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Course Structure</a:t>
            </a:r>
            <a:endParaRPr/>
          </a:p>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9" name="Shape 1339"/>
        <p:cNvGrpSpPr/>
        <p:nvPr/>
      </p:nvGrpSpPr>
      <p:grpSpPr>
        <a:xfrm>
          <a:off x="0" y="0"/>
          <a:ext cx="0" cy="0"/>
          <a:chOff x="0" y="0"/>
          <a:chExt cx="0" cy="0"/>
        </a:xfrm>
      </p:grpSpPr>
      <p:sp>
        <p:nvSpPr>
          <p:cNvPr id="1340" name="Google Shape;1340;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Daily Schedule</a:t>
            </a:r>
            <a:endParaRPr/>
          </a:p>
        </p:txBody>
      </p:sp>
      <p:sp>
        <p:nvSpPr>
          <p:cNvPr id="1341" name="Google Shape;1341;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each class, we’ll cover</a:t>
            </a:r>
            <a:r>
              <a:rPr lang="en"/>
              <a:t> the following:</a:t>
            </a:r>
            <a:endParaRPr/>
          </a:p>
        </p:txBody>
      </p:sp>
      <p:sp>
        <p:nvSpPr>
          <p:cNvPr id="1342" name="Google Shape;1342;p97"/>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Set objectives</a:t>
            </a:r>
            <a:endParaRPr/>
          </a:p>
        </p:txBody>
      </p:sp>
      <p:sp>
        <p:nvSpPr>
          <p:cNvPr id="1343" name="Google Shape;1343;p97"/>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Brief background lecture</a:t>
            </a:r>
            <a:endParaRPr/>
          </a:p>
        </p:txBody>
      </p:sp>
      <p:sp>
        <p:nvSpPr>
          <p:cNvPr id="1344" name="Google Shape;1344;p97"/>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Watch me/coding demos</a:t>
            </a:r>
            <a:endParaRPr/>
          </a:p>
        </p:txBody>
      </p:sp>
      <p:sp>
        <p:nvSpPr>
          <p:cNvPr id="1345" name="Google Shape;1345;p97"/>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Code discussions</a:t>
            </a:r>
            <a:endParaRPr/>
          </a:p>
        </p:txBody>
      </p:sp>
      <p:sp>
        <p:nvSpPr>
          <p:cNvPr id="1346" name="Google Shape;1346;p97"/>
          <p:cNvSpPr txBox="1"/>
          <p:nvPr>
            <p:ph idx="7" type="subTitle"/>
          </p:nvPr>
        </p:nvSpPr>
        <p:spPr>
          <a:xfrm>
            <a:off x="12475" y="3622088"/>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In-class exercises</a:t>
            </a:r>
            <a:endParaRPr/>
          </a:p>
        </p:txBody>
      </p:sp>
      <p:sp>
        <p:nvSpPr>
          <p:cNvPr id="1347" name="Google Shape;1347;p97"/>
          <p:cNvSpPr txBox="1"/>
          <p:nvPr>
            <p:ph idx="8" type="subTitle"/>
          </p:nvPr>
        </p:nvSpPr>
        <p:spPr>
          <a:xfrm>
            <a:off x="12475" y="4236125"/>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Project work</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2" name="Shape 1352"/>
        <p:cNvGrpSpPr/>
        <p:nvPr/>
      </p:nvGrpSpPr>
      <p:grpSpPr>
        <a:xfrm>
          <a:off x="0" y="0"/>
          <a:ext cx="0" cy="0"/>
          <a:chOff x="0" y="0"/>
          <a:chExt cx="0" cy="0"/>
        </a:xfrm>
      </p:grpSpPr>
      <p:sp>
        <p:nvSpPr>
          <p:cNvPr id="1353" name="Google Shape;135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Daily Schedule</a:t>
            </a:r>
            <a:endParaRPr/>
          </a:p>
        </p:txBody>
      </p:sp>
      <p:sp>
        <p:nvSpPr>
          <p:cNvPr id="1354" name="Google Shape;135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each class, we’ll cover the following:</a:t>
            </a:r>
            <a:endParaRPr>
              <a:solidFill>
                <a:schemeClr val="dk1"/>
              </a:solidFill>
            </a:endParaRPr>
          </a:p>
          <a:p>
            <a:pPr indent="0" lvl="0" marL="0" rtl="0" algn="l">
              <a:spcBef>
                <a:spcPts val="0"/>
              </a:spcBef>
              <a:spcAft>
                <a:spcPts val="0"/>
              </a:spcAft>
              <a:buNone/>
            </a:pPr>
            <a:r>
              <a:t/>
            </a:r>
            <a:endParaRPr/>
          </a:p>
        </p:txBody>
      </p:sp>
      <p:sp>
        <p:nvSpPr>
          <p:cNvPr id="1355" name="Google Shape;1355;p98"/>
          <p:cNvSpPr txBox="1"/>
          <p:nvPr>
            <p:ph idx="3" type="subTitle"/>
          </p:nvPr>
        </p:nvSpPr>
        <p:spPr>
          <a:xfrm>
            <a:off x="-12150" y="1274650"/>
            <a:ext cx="91440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Set objectives</a:t>
            </a:r>
            <a:endParaRPr/>
          </a:p>
        </p:txBody>
      </p:sp>
      <p:sp>
        <p:nvSpPr>
          <p:cNvPr id="1356" name="Google Shape;1356;p98"/>
          <p:cNvSpPr txBox="1"/>
          <p:nvPr>
            <p:ph idx="4" type="subTitle"/>
          </p:nvPr>
        </p:nvSpPr>
        <p:spPr>
          <a:xfrm>
            <a:off x="-12075" y="1848850"/>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Brief background lecture</a:t>
            </a:r>
            <a:endParaRPr/>
          </a:p>
        </p:txBody>
      </p:sp>
      <p:sp>
        <p:nvSpPr>
          <p:cNvPr id="1357" name="Google Shape;1357;p98"/>
          <p:cNvSpPr txBox="1"/>
          <p:nvPr>
            <p:ph idx="5" type="subTitle"/>
          </p:nvPr>
        </p:nvSpPr>
        <p:spPr>
          <a:xfrm>
            <a:off x="-12075" y="24399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Clr>
                <a:srgbClr val="000000"/>
              </a:buClr>
              <a:buSzPts val="1100"/>
              <a:buFont typeface="Arial"/>
              <a:buNone/>
            </a:pPr>
            <a:r>
              <a:rPr lang="en">
                <a:solidFill>
                  <a:schemeClr val="dk1"/>
                </a:solidFill>
              </a:rPr>
              <a:t>Watch me/coding demos</a:t>
            </a:r>
            <a:endParaRPr/>
          </a:p>
        </p:txBody>
      </p:sp>
      <p:sp>
        <p:nvSpPr>
          <p:cNvPr id="1358" name="Google Shape;1358;p98"/>
          <p:cNvSpPr txBox="1"/>
          <p:nvPr>
            <p:ph idx="6" type="subTitle"/>
          </p:nvPr>
        </p:nvSpPr>
        <p:spPr>
          <a:xfrm>
            <a:off x="-12150" y="3031025"/>
            <a:ext cx="91686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Code discussions</a:t>
            </a:r>
            <a:endParaRPr/>
          </a:p>
        </p:txBody>
      </p:sp>
      <p:sp>
        <p:nvSpPr>
          <p:cNvPr id="1359" name="Google Shape;1359;p98"/>
          <p:cNvSpPr txBox="1"/>
          <p:nvPr>
            <p:ph idx="7" type="subTitle"/>
          </p:nvPr>
        </p:nvSpPr>
        <p:spPr>
          <a:xfrm>
            <a:off x="-12150" y="3622100"/>
            <a:ext cx="52632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In-class exercises</a:t>
            </a:r>
            <a:endParaRPr/>
          </a:p>
        </p:txBody>
      </p:sp>
      <p:sp>
        <p:nvSpPr>
          <p:cNvPr id="1360" name="Google Shape;1360;p98"/>
          <p:cNvSpPr txBox="1"/>
          <p:nvPr>
            <p:ph idx="8" type="subTitle"/>
          </p:nvPr>
        </p:nvSpPr>
        <p:spPr>
          <a:xfrm>
            <a:off x="-12100" y="4236125"/>
            <a:ext cx="4878300" cy="4464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Project work</a:t>
            </a:r>
            <a:endParaRPr/>
          </a:p>
        </p:txBody>
      </p:sp>
      <p:sp>
        <p:nvSpPr>
          <p:cNvPr id="1361" name="Google Shape;1361;p98"/>
          <p:cNvSpPr txBox="1"/>
          <p:nvPr/>
        </p:nvSpPr>
        <p:spPr>
          <a:xfrm>
            <a:off x="5650600" y="3914350"/>
            <a:ext cx="2806200" cy="10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This is the super important stuff</a:t>
            </a:r>
            <a:r>
              <a:rPr lang="en">
                <a:latin typeface="Roboto"/>
                <a:ea typeface="Roboto"/>
                <a:cs typeface="Roboto"/>
                <a:sym typeface="Roboto"/>
              </a:rPr>
              <a:t>—ALWAYS BE CODING</a:t>
            </a:r>
            <a:r>
              <a:rPr lang="en">
                <a:latin typeface="Roboto"/>
                <a:ea typeface="Roboto"/>
                <a:cs typeface="Roboto"/>
                <a:sym typeface="Roboto"/>
              </a:rPr>
              <a:t>!</a:t>
            </a:r>
            <a:endParaRPr>
              <a:latin typeface="Roboto"/>
              <a:ea typeface="Roboto"/>
              <a:cs typeface="Roboto"/>
              <a:sym typeface="Roboto"/>
            </a:endParaRPr>
          </a:p>
          <a:p>
            <a:pPr indent="0" lvl="0" marL="0" rtl="0" algn="l">
              <a:spcBef>
                <a:spcPts val="0"/>
              </a:spcBef>
              <a:spcAft>
                <a:spcPts val="0"/>
              </a:spcAft>
              <a:buNone/>
            </a:pPr>
            <a:r>
              <a:t/>
            </a:r>
            <a:endParaRPr b="1"/>
          </a:p>
        </p:txBody>
      </p:sp>
      <p:pic>
        <p:nvPicPr>
          <p:cNvPr id="1362" name="Google Shape;1362;p98"/>
          <p:cNvPicPr preferRelativeResize="0"/>
          <p:nvPr/>
        </p:nvPicPr>
        <p:blipFill>
          <a:blip r:embed="rId3">
            <a:alphaModFix/>
          </a:blip>
          <a:stretch>
            <a:fillRect/>
          </a:stretch>
        </p:blipFill>
        <p:spPr>
          <a:xfrm>
            <a:off x="4783425" y="3781562"/>
            <a:ext cx="867168" cy="9643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Prework</a:t>
            </a:r>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pic>
        <p:nvPicPr>
          <p:cNvPr id="1094" name="Google Shape;1094;p73"/>
          <p:cNvPicPr preferRelativeResize="0"/>
          <p:nvPr/>
        </p:nvPicPr>
        <p:blipFill rotWithShape="1">
          <a:blip r:embed="rId3">
            <a:alphaModFix/>
          </a:blip>
          <a:srcRect b="0" l="9" r="9" t="0"/>
          <a:stretch/>
        </p:blipFill>
        <p:spPr>
          <a:xfrm>
            <a:off x="-12300" y="-50"/>
            <a:ext cx="9168600" cy="5158256"/>
          </a:xfrm>
          <a:prstGeom prst="rect">
            <a:avLst/>
          </a:prstGeom>
          <a:noFill/>
          <a:ln>
            <a:noFill/>
          </a:ln>
        </p:spPr>
      </p:pic>
      <p:sp>
        <p:nvSpPr>
          <p:cNvPr id="1095" name="Google Shape;1095;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Your Goals</a:t>
            </a:r>
            <a:endParaRPr>
              <a:solidFill>
                <a:srgbClr val="FFFFFF"/>
              </a:solidFill>
            </a:endParaRPr>
          </a:p>
        </p:txBody>
      </p:sp>
      <p:sp>
        <p:nvSpPr>
          <p:cNvPr id="1096" name="Google Shape;1096;p7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B</a:t>
            </a:r>
            <a:r>
              <a:rPr lang="en">
                <a:solidFill>
                  <a:srgbClr val="FFFFFF"/>
                </a:solidFill>
              </a:rPr>
              <a:t>asically</a:t>
            </a:r>
            <a:r>
              <a:rPr lang="en">
                <a:solidFill>
                  <a:srgbClr val="FFFFFF"/>
                </a:solidFill>
              </a:rPr>
              <a:t>, </a:t>
            </a:r>
            <a:r>
              <a:rPr lang="en">
                <a:solidFill>
                  <a:srgbClr val="FFFFFF"/>
                </a:solidFill>
              </a:rPr>
              <a:t>100</a:t>
            </a:r>
            <a:r>
              <a:rPr lang="en">
                <a:solidFill>
                  <a:srgbClr val="FFFFFF"/>
                </a:solidFill>
              </a:rPr>
              <a:t>% of you said </a:t>
            </a:r>
            <a:r>
              <a:rPr b="1" lang="en">
                <a:solidFill>
                  <a:srgbClr val="FFFFFF"/>
                </a:solidFill>
              </a:rPr>
              <a:t>new career.</a:t>
            </a:r>
            <a:endParaRPr b="1">
              <a:solidFill>
                <a:srgbClr val="FFFFFF"/>
              </a:solidFill>
            </a:endParaRPr>
          </a:p>
        </p:txBody>
      </p:sp>
      <p:cxnSp>
        <p:nvCxnSpPr>
          <p:cNvPr id="1097" name="Google Shape;1097;p73"/>
          <p:cNvCxnSpPr/>
          <p:nvPr/>
        </p:nvCxnSpPr>
        <p:spPr>
          <a:xfrm>
            <a:off x="274375" y="640080"/>
            <a:ext cx="8595600" cy="102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Google Shape;1374;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Software Checklist</a:t>
            </a:r>
            <a:endParaRPr/>
          </a:p>
        </p:txBody>
      </p:sp>
      <p:sp>
        <p:nvSpPr>
          <p:cNvPr id="1375" name="Google Shape;1375;p10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At this point, you should have all of these installed:</a:t>
            </a:r>
            <a:endParaRPr/>
          </a:p>
        </p:txBody>
      </p:sp>
      <p:sp>
        <p:nvSpPr>
          <p:cNvPr id="1376" name="Google Shape;1376;p100"/>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1800"/>
              <a:t>Slack </a:t>
            </a:r>
            <a:endParaRPr sz="1800"/>
          </a:p>
          <a:p>
            <a:pPr indent="0" lvl="0" marL="0" rtl="0" algn="l">
              <a:lnSpc>
                <a:spcPct val="140000"/>
              </a:lnSpc>
              <a:spcBef>
                <a:spcPts val="800"/>
              </a:spcBef>
              <a:spcAft>
                <a:spcPts val="0"/>
              </a:spcAft>
              <a:buClr>
                <a:schemeClr val="dk1"/>
              </a:buClr>
              <a:buSzPts val="1100"/>
              <a:buFont typeface="Arial"/>
              <a:buNone/>
            </a:pPr>
            <a:r>
              <a:rPr lang="en" sz="1800"/>
              <a:t>Visual Studio Code</a:t>
            </a:r>
            <a:endParaRPr sz="1800"/>
          </a:p>
          <a:p>
            <a:pPr indent="0" lvl="0" marL="0" rtl="0" algn="l">
              <a:lnSpc>
                <a:spcPct val="140000"/>
              </a:lnSpc>
              <a:spcBef>
                <a:spcPts val="800"/>
              </a:spcBef>
              <a:spcAft>
                <a:spcPts val="0"/>
              </a:spcAft>
              <a:buClr>
                <a:schemeClr val="dk1"/>
              </a:buClr>
              <a:buSzPts val="1100"/>
              <a:buFont typeface="Arial"/>
              <a:buNone/>
            </a:pPr>
            <a:r>
              <a:rPr lang="en" sz="1800"/>
              <a:t>Git</a:t>
            </a:r>
            <a:endParaRPr sz="1800"/>
          </a:p>
          <a:p>
            <a:pPr indent="0" lvl="0" marL="0" rtl="0" algn="l">
              <a:lnSpc>
                <a:spcPct val="140000"/>
              </a:lnSpc>
              <a:spcBef>
                <a:spcPts val="800"/>
              </a:spcBef>
              <a:spcAft>
                <a:spcPts val="0"/>
              </a:spcAft>
              <a:buClr>
                <a:schemeClr val="dk1"/>
              </a:buClr>
              <a:buSzPts val="1100"/>
              <a:buFont typeface="Arial"/>
              <a:buNone/>
            </a:pPr>
            <a:r>
              <a:rPr lang="en" sz="1800"/>
              <a:t>Git Bash (Windows) or Terminal (Mac)</a:t>
            </a:r>
            <a:endParaRPr sz="1800"/>
          </a:p>
          <a:p>
            <a:pPr indent="0" lvl="0" marL="0" rtl="0" algn="l">
              <a:lnSpc>
                <a:spcPct val="140000"/>
              </a:lnSpc>
              <a:spcBef>
                <a:spcPts val="800"/>
              </a:spcBef>
              <a:spcAft>
                <a:spcPts val="0"/>
              </a:spcAft>
              <a:buClr>
                <a:schemeClr val="dk1"/>
              </a:buClr>
              <a:buSzPts val="1100"/>
              <a:buFont typeface="Arial"/>
              <a:buNone/>
            </a:pPr>
            <a:r>
              <a:rPr lang="en" sz="1800"/>
              <a:t>Node.js</a:t>
            </a:r>
            <a:endParaRPr sz="1800"/>
          </a:p>
          <a:p>
            <a:pPr indent="0" lvl="0" marL="0" rtl="0" algn="l">
              <a:lnSpc>
                <a:spcPct val="140000"/>
              </a:lnSpc>
              <a:spcBef>
                <a:spcPts val="800"/>
              </a:spcBef>
              <a:spcAft>
                <a:spcPts val="0"/>
              </a:spcAft>
              <a:buClr>
                <a:schemeClr val="dk1"/>
              </a:buClr>
              <a:buSzPts val="1100"/>
              <a:buFont typeface="Arial"/>
              <a:buNone/>
            </a:pPr>
            <a:r>
              <a:rPr lang="en" sz="1800"/>
              <a:t>Heroku-CLI</a:t>
            </a:r>
            <a:endParaRPr sz="1800"/>
          </a:p>
          <a:p>
            <a:pPr indent="0" lvl="0" marL="0" rtl="0" algn="l">
              <a:lnSpc>
                <a:spcPct val="140000"/>
              </a:lnSpc>
              <a:spcBef>
                <a:spcPts val="800"/>
              </a:spcBef>
              <a:spcAft>
                <a:spcPts val="800"/>
              </a:spcAft>
              <a:buNone/>
            </a:pPr>
            <a:r>
              <a:rPr lang="en" sz="1800"/>
              <a:t>Google Chrome</a:t>
            </a:r>
            <a:endParaRPr sz="1800"/>
          </a:p>
        </p:txBody>
      </p:sp>
      <p:sp>
        <p:nvSpPr>
          <p:cNvPr id="1377" name="Google Shape;1377;p100"/>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00"/>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00"/>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00"/>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00"/>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00"/>
          <p:cNvSpPr/>
          <p:nvPr/>
        </p:nvSpPr>
        <p:spPr>
          <a:xfrm>
            <a:off x="572200" y="383233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00"/>
          <p:cNvSpPr/>
          <p:nvPr/>
        </p:nvSpPr>
        <p:spPr>
          <a:xfrm>
            <a:off x="572200" y="431011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sp>
        <p:nvSpPr>
          <p:cNvPr id="1389" name="Google Shape;1389;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Accounts Checklist</a:t>
            </a:r>
            <a:endParaRPr/>
          </a:p>
        </p:txBody>
      </p:sp>
      <p:sp>
        <p:nvSpPr>
          <p:cNvPr id="1390" name="Google Shape;139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should also have accounts for:</a:t>
            </a:r>
            <a:endParaRPr/>
          </a:p>
        </p:txBody>
      </p:sp>
      <p:sp>
        <p:nvSpPr>
          <p:cNvPr id="1391" name="Google Shape;1391;p101"/>
          <p:cNvSpPr txBox="1"/>
          <p:nvPr>
            <p:ph idx="3" type="body"/>
          </p:nvPr>
        </p:nvSpPr>
        <p:spPr>
          <a:xfrm>
            <a:off x="985000" y="1280150"/>
            <a:ext cx="81714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GitHub (with SSH Integration)</a:t>
            </a:r>
            <a:endParaRPr sz="1800"/>
          </a:p>
          <a:p>
            <a:pPr indent="0" lvl="0" marL="0" rtl="0" algn="l">
              <a:lnSpc>
                <a:spcPct val="140000"/>
              </a:lnSpc>
              <a:spcBef>
                <a:spcPts val="800"/>
              </a:spcBef>
              <a:spcAft>
                <a:spcPts val="0"/>
              </a:spcAft>
              <a:buNone/>
            </a:pPr>
            <a:r>
              <a:rPr lang="en" sz="1800"/>
              <a:t>Heroku</a:t>
            </a:r>
            <a:endParaRPr sz="1800"/>
          </a:p>
          <a:p>
            <a:pPr indent="0" lvl="0" marL="0" rtl="0" algn="l">
              <a:lnSpc>
                <a:spcPct val="140000"/>
              </a:lnSpc>
              <a:spcBef>
                <a:spcPts val="800"/>
              </a:spcBef>
              <a:spcAft>
                <a:spcPts val="0"/>
              </a:spcAft>
              <a:buNone/>
            </a:pPr>
            <a:r>
              <a:rPr lang="en" sz="1800"/>
              <a:t>LinkedIn</a:t>
            </a:r>
            <a:endParaRPr sz="1800"/>
          </a:p>
          <a:p>
            <a:pPr indent="0" lvl="0" marL="0" rtl="0" algn="l">
              <a:lnSpc>
                <a:spcPct val="140000"/>
              </a:lnSpc>
              <a:spcBef>
                <a:spcPts val="800"/>
              </a:spcBef>
              <a:spcAft>
                <a:spcPts val="0"/>
              </a:spcAft>
              <a:buNone/>
            </a:pPr>
            <a:r>
              <a:rPr lang="en" sz="1800"/>
              <a:t>Stack Overflow</a:t>
            </a:r>
            <a:endParaRPr sz="1800"/>
          </a:p>
          <a:p>
            <a:pPr indent="0" lvl="0" marL="0" rtl="0" algn="l">
              <a:lnSpc>
                <a:spcPct val="140000"/>
              </a:lnSpc>
              <a:spcBef>
                <a:spcPts val="800"/>
              </a:spcBef>
              <a:spcAft>
                <a:spcPts val="800"/>
              </a:spcAft>
              <a:buNone/>
            </a:pPr>
            <a:r>
              <a:t/>
            </a:r>
            <a:endParaRPr sz="1800"/>
          </a:p>
        </p:txBody>
      </p:sp>
      <p:sp>
        <p:nvSpPr>
          <p:cNvPr id="1392" name="Google Shape;1392;p101"/>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01"/>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01"/>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01"/>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Self-Check</a:t>
            </a:r>
            <a:endParaRPr/>
          </a:p>
        </p:txBody>
      </p:sp>
      <p:sp>
        <p:nvSpPr>
          <p:cNvPr id="1402" name="Google Shape;1402;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Let’s do some quick checks of the following:</a:t>
            </a:r>
            <a:endParaRPr/>
          </a:p>
        </p:txBody>
      </p:sp>
      <p:sp>
        <p:nvSpPr>
          <p:cNvPr id="1403" name="Google Shape;1403;p102"/>
          <p:cNvSpPr txBox="1"/>
          <p:nvPr>
            <p:ph idx="3" type="body"/>
          </p:nvPr>
        </p:nvSpPr>
        <p:spPr>
          <a:xfrm>
            <a:off x="985000" y="1280150"/>
            <a:ext cx="8159100" cy="3622200"/>
          </a:xfrm>
          <a:prstGeom prst="rect">
            <a:avLst/>
          </a:prstGeom>
        </p:spPr>
        <p:txBody>
          <a:bodyPr anchorCtr="0" anchor="t" bIns="91425" lIns="0" spcFirstLastPara="1" rIns="91425" wrap="square" tIns="91425">
            <a:noAutofit/>
          </a:bodyPr>
          <a:lstStyle/>
          <a:p>
            <a:pPr indent="0" lvl="0" marL="0" rtl="0" algn="l">
              <a:lnSpc>
                <a:spcPct val="140000"/>
              </a:lnSpc>
              <a:spcBef>
                <a:spcPts val="0"/>
              </a:spcBef>
              <a:spcAft>
                <a:spcPts val="0"/>
              </a:spcAft>
              <a:buNone/>
            </a:pPr>
            <a:r>
              <a:rPr lang="en" sz="1800"/>
              <a:t>Visual Studio Code Check</a:t>
            </a:r>
            <a:endParaRPr sz="1800"/>
          </a:p>
          <a:p>
            <a:pPr indent="0" lvl="0" marL="0" rtl="0" algn="l">
              <a:lnSpc>
                <a:spcPct val="140000"/>
              </a:lnSpc>
              <a:spcBef>
                <a:spcPts val="800"/>
              </a:spcBef>
              <a:spcAft>
                <a:spcPts val="0"/>
              </a:spcAft>
              <a:buNone/>
            </a:pPr>
            <a:r>
              <a:rPr lang="en" sz="1800"/>
              <a:t>Git Bash/Terminal Check</a:t>
            </a:r>
            <a:endParaRPr sz="1800"/>
          </a:p>
          <a:p>
            <a:pPr indent="0" lvl="0" marL="0" rtl="0" algn="l">
              <a:lnSpc>
                <a:spcPct val="140000"/>
              </a:lnSpc>
              <a:spcBef>
                <a:spcPts val="800"/>
              </a:spcBef>
              <a:spcAft>
                <a:spcPts val="0"/>
              </a:spcAft>
              <a:buNone/>
            </a:pPr>
            <a:r>
              <a:rPr lang="en" sz="1800"/>
              <a:t>Node Check</a:t>
            </a:r>
            <a:endParaRPr sz="1800"/>
          </a:p>
          <a:p>
            <a:pPr indent="0" lvl="0" marL="0" rtl="0" algn="l">
              <a:lnSpc>
                <a:spcPct val="140000"/>
              </a:lnSpc>
              <a:spcBef>
                <a:spcPts val="800"/>
              </a:spcBef>
              <a:spcAft>
                <a:spcPts val="0"/>
              </a:spcAft>
              <a:buNone/>
            </a:pPr>
            <a:r>
              <a:rPr lang="en" sz="1800"/>
              <a:t>Git Check</a:t>
            </a:r>
            <a:endParaRPr sz="1800"/>
          </a:p>
          <a:p>
            <a:pPr indent="0" lvl="0" marL="0" rtl="0" algn="l">
              <a:lnSpc>
                <a:spcPct val="140000"/>
              </a:lnSpc>
              <a:spcBef>
                <a:spcPts val="800"/>
              </a:spcBef>
              <a:spcAft>
                <a:spcPts val="0"/>
              </a:spcAft>
              <a:buNone/>
            </a:pPr>
            <a:r>
              <a:rPr lang="en" sz="1800"/>
              <a:t>Heroku Check</a:t>
            </a:r>
            <a:endParaRPr sz="1800"/>
          </a:p>
          <a:p>
            <a:pPr indent="0" lvl="0" marL="0" rtl="0" algn="l">
              <a:lnSpc>
                <a:spcPct val="140000"/>
              </a:lnSpc>
              <a:spcBef>
                <a:spcPts val="800"/>
              </a:spcBef>
              <a:spcAft>
                <a:spcPts val="0"/>
              </a:spcAft>
              <a:buNone/>
            </a:pPr>
            <a:r>
              <a:t/>
            </a:r>
            <a:endParaRPr sz="1800"/>
          </a:p>
          <a:p>
            <a:pPr indent="0" lvl="0" marL="0" rtl="0" algn="l">
              <a:lnSpc>
                <a:spcPct val="140000"/>
              </a:lnSpc>
              <a:spcBef>
                <a:spcPts val="800"/>
              </a:spcBef>
              <a:spcAft>
                <a:spcPts val="800"/>
              </a:spcAft>
              <a:buNone/>
            </a:pPr>
            <a:r>
              <a:t/>
            </a:r>
            <a:endParaRPr sz="1800"/>
          </a:p>
        </p:txBody>
      </p:sp>
      <p:sp>
        <p:nvSpPr>
          <p:cNvPr id="1404" name="Google Shape;1404;p102"/>
          <p:cNvSpPr/>
          <p:nvPr/>
        </p:nvSpPr>
        <p:spPr>
          <a:xfrm>
            <a:off x="572200" y="1391225"/>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02"/>
          <p:cNvSpPr/>
          <p:nvPr/>
        </p:nvSpPr>
        <p:spPr>
          <a:xfrm>
            <a:off x="572200" y="186900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02"/>
          <p:cNvSpPr/>
          <p:nvPr/>
        </p:nvSpPr>
        <p:spPr>
          <a:xfrm>
            <a:off x="572200" y="2372888"/>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02"/>
          <p:cNvSpPr/>
          <p:nvPr/>
        </p:nvSpPr>
        <p:spPr>
          <a:xfrm>
            <a:off x="572200" y="2850663"/>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02"/>
          <p:cNvSpPr/>
          <p:nvPr/>
        </p:nvSpPr>
        <p:spPr>
          <a:xfrm>
            <a:off x="572200" y="3328450"/>
            <a:ext cx="235500" cy="226800"/>
          </a:xfrm>
          <a:prstGeom prst="bevel">
            <a:avLst>
              <a:gd fmla="val 12500" name="adj"/>
            </a:avLst>
          </a:prstGeom>
          <a:solidFill>
            <a:srgbClr val="00FFFF"/>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0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Modern Web</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8" name="Shape 1418"/>
        <p:cNvGrpSpPr/>
        <p:nvPr/>
      </p:nvGrpSpPr>
      <p:grpSpPr>
        <a:xfrm>
          <a:off x="0" y="0"/>
          <a:ext cx="0" cy="0"/>
          <a:chOff x="0" y="0"/>
          <a:chExt cx="0" cy="0"/>
        </a:xfrm>
      </p:grpSpPr>
      <p:sp>
        <p:nvSpPr>
          <p:cNvPr id="1419" name="Google Shape;1419;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Exactly Is </a:t>
            </a:r>
            <a:r>
              <a:rPr lang="en"/>
              <a:t>Full-Stack Development?</a:t>
            </a:r>
            <a:endParaRPr/>
          </a:p>
        </p:txBody>
      </p:sp>
      <p:pic>
        <p:nvPicPr>
          <p:cNvPr id="1420" name="Google Shape;1420;p104"/>
          <p:cNvPicPr preferRelativeResize="0"/>
          <p:nvPr/>
        </p:nvPicPr>
        <p:blipFill>
          <a:blip r:embed="rId3">
            <a:alphaModFix/>
          </a:blip>
          <a:stretch>
            <a:fillRect/>
          </a:stretch>
        </p:blipFill>
        <p:spPr>
          <a:xfrm>
            <a:off x="457200" y="686100"/>
            <a:ext cx="8134225" cy="4078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pic>
        <p:nvPicPr>
          <p:cNvPr id="1426" name="Google Shape;1426;p105"/>
          <p:cNvPicPr preferRelativeResize="0"/>
          <p:nvPr/>
        </p:nvPicPr>
        <p:blipFill>
          <a:blip r:embed="rId3">
            <a:alphaModFix/>
          </a:blip>
          <a:stretch>
            <a:fillRect/>
          </a:stretch>
        </p:blipFill>
        <p:spPr>
          <a:xfrm>
            <a:off x="0" y="0"/>
            <a:ext cx="9144000" cy="5143497"/>
          </a:xfrm>
          <a:prstGeom prst="rect">
            <a:avLst/>
          </a:prstGeom>
          <a:noFill/>
          <a:ln>
            <a:noFill/>
          </a:ln>
        </p:spPr>
      </p:pic>
      <p:sp>
        <p:nvSpPr>
          <p:cNvPr id="1427" name="Google Shape;1427;p105"/>
          <p:cNvSpPr/>
          <p:nvPr/>
        </p:nvSpPr>
        <p:spPr>
          <a:xfrm>
            <a:off x="271500" y="457200"/>
            <a:ext cx="8601000" cy="5337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5"/>
          <p:cNvSpPr txBox="1"/>
          <p:nvPr>
            <p:ph type="title"/>
          </p:nvPr>
        </p:nvSpPr>
        <p:spPr>
          <a:xfrm>
            <a:off x="-12300" y="361725"/>
            <a:ext cx="86895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“Magic” of YouTube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cxnSp>
        <p:nvCxnSpPr>
          <p:cNvPr id="1433" name="Google Shape;1433;p106"/>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434" name="Google Shape;1434;p106"/>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webpage</a:t>
            </a:r>
            <a:endParaRPr sz="900">
              <a:latin typeface="Roboto Medium"/>
              <a:ea typeface="Roboto Medium"/>
              <a:cs typeface="Roboto Medium"/>
              <a:sym typeface="Roboto Medium"/>
            </a:endParaRPr>
          </a:p>
        </p:txBody>
      </p:sp>
      <p:grpSp>
        <p:nvGrpSpPr>
          <p:cNvPr id="1435" name="Google Shape;1435;p106"/>
          <p:cNvGrpSpPr/>
          <p:nvPr/>
        </p:nvGrpSpPr>
        <p:grpSpPr>
          <a:xfrm flipH="1" rot="5400000">
            <a:off x="2273367" y="1459658"/>
            <a:ext cx="235524" cy="740333"/>
            <a:chOff x="5698139" y="2180119"/>
            <a:chExt cx="260998" cy="820404"/>
          </a:xfrm>
        </p:grpSpPr>
        <p:sp>
          <p:nvSpPr>
            <p:cNvPr id="1436" name="Google Shape;143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37" name="Google Shape;143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106"/>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106"/>
          <p:cNvGrpSpPr/>
          <p:nvPr/>
        </p:nvGrpSpPr>
        <p:grpSpPr>
          <a:xfrm rot="-5400000">
            <a:off x="2410430" y="995846"/>
            <a:ext cx="235524" cy="740333"/>
            <a:chOff x="5698139" y="2180119"/>
            <a:chExt cx="260998" cy="820404"/>
          </a:xfrm>
        </p:grpSpPr>
        <p:sp>
          <p:nvSpPr>
            <p:cNvPr id="1440" name="Google Shape;1440;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1" name="Google Shape;1441;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106"/>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shows webpage to user</a:t>
            </a:r>
            <a:endParaRPr sz="900">
              <a:latin typeface="Roboto Medium"/>
              <a:ea typeface="Roboto Medium"/>
              <a:cs typeface="Roboto Medium"/>
              <a:sym typeface="Roboto Medium"/>
            </a:endParaRPr>
          </a:p>
        </p:txBody>
      </p:sp>
      <p:grpSp>
        <p:nvGrpSpPr>
          <p:cNvPr id="1443" name="Google Shape;1443;p106"/>
          <p:cNvGrpSpPr/>
          <p:nvPr/>
        </p:nvGrpSpPr>
        <p:grpSpPr>
          <a:xfrm rot="-5400000">
            <a:off x="3992137" y="995846"/>
            <a:ext cx="235524" cy="740333"/>
            <a:chOff x="5698139" y="2180119"/>
            <a:chExt cx="260998" cy="820404"/>
          </a:xfrm>
        </p:grpSpPr>
        <p:sp>
          <p:nvSpPr>
            <p:cNvPr id="1444" name="Google Shape;1444;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5" name="Google Shape;1445;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106"/>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 </a:t>
            </a:r>
            <a:endParaRPr sz="900">
              <a:solidFill>
                <a:schemeClr val="dk1"/>
              </a:solidFill>
              <a:latin typeface="Roboto Medium"/>
              <a:ea typeface="Roboto Medium"/>
              <a:cs typeface="Roboto Medium"/>
              <a:sym typeface="Roboto Medium"/>
            </a:endParaRPr>
          </a:p>
        </p:txBody>
      </p:sp>
      <p:grpSp>
        <p:nvGrpSpPr>
          <p:cNvPr id="1447" name="Google Shape;1447;p106"/>
          <p:cNvGrpSpPr/>
          <p:nvPr/>
        </p:nvGrpSpPr>
        <p:grpSpPr>
          <a:xfrm rot="-2166903">
            <a:off x="5532806" y="1495590"/>
            <a:ext cx="235754" cy="848372"/>
            <a:chOff x="5698139" y="2180119"/>
            <a:chExt cx="260998" cy="820404"/>
          </a:xfrm>
        </p:grpSpPr>
        <p:sp>
          <p:nvSpPr>
            <p:cNvPr id="1448" name="Google Shape;1448;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49" name="Google Shape;1449;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106"/>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a:t>
            </a:r>
            <a:r>
              <a:rPr lang="en" sz="900">
                <a:solidFill>
                  <a:schemeClr val="dk1"/>
                </a:solidFill>
                <a:latin typeface="Roboto Medium"/>
                <a:ea typeface="Roboto Medium"/>
                <a:cs typeface="Roboto Medium"/>
                <a:sym typeface="Roboto Medium"/>
              </a:rPr>
              <a:t>r</a:t>
            </a:r>
            <a:r>
              <a:rPr lang="en" sz="900">
                <a:solidFill>
                  <a:schemeClr val="dk1"/>
                </a:solidFill>
                <a:latin typeface="Roboto Medium"/>
                <a:ea typeface="Roboto Medium"/>
                <a:cs typeface="Roboto Medium"/>
                <a:sym typeface="Roboto Medium"/>
              </a:rPr>
              <a:t>ver sends HTML back to browser </a:t>
            </a:r>
            <a:endParaRPr sz="900">
              <a:solidFill>
                <a:schemeClr val="dk1"/>
              </a:solidFill>
              <a:latin typeface="Roboto Medium"/>
              <a:ea typeface="Roboto Medium"/>
              <a:cs typeface="Roboto Medium"/>
              <a:sym typeface="Roboto Medium"/>
            </a:endParaRPr>
          </a:p>
        </p:txBody>
      </p:sp>
      <p:grpSp>
        <p:nvGrpSpPr>
          <p:cNvPr id="1451" name="Google Shape;1451;p106"/>
          <p:cNvGrpSpPr/>
          <p:nvPr/>
        </p:nvGrpSpPr>
        <p:grpSpPr>
          <a:xfrm>
            <a:off x="5918761" y="2410431"/>
            <a:ext cx="235524" cy="740333"/>
            <a:chOff x="5698139" y="2180119"/>
            <a:chExt cx="260998" cy="820404"/>
          </a:xfrm>
        </p:grpSpPr>
        <p:sp>
          <p:nvSpPr>
            <p:cNvPr id="1452" name="Google Shape;145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3" name="Google Shape;145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106"/>
          <p:cNvGrpSpPr/>
          <p:nvPr/>
        </p:nvGrpSpPr>
        <p:grpSpPr>
          <a:xfrm rot="5400000">
            <a:off x="5510825" y="3740186"/>
            <a:ext cx="581913" cy="235524"/>
            <a:chOff x="1782310" y="2784872"/>
            <a:chExt cx="820404" cy="260998"/>
          </a:xfrm>
        </p:grpSpPr>
        <p:sp>
          <p:nvSpPr>
            <p:cNvPr id="1455" name="Google Shape;145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56" name="Google Shape;145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106"/>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458" name="Google Shape;1458;p106"/>
          <p:cNvGrpSpPr/>
          <p:nvPr/>
        </p:nvGrpSpPr>
        <p:grpSpPr>
          <a:xfrm rot="5400000">
            <a:off x="5510825" y="4309974"/>
            <a:ext cx="581913" cy="235524"/>
            <a:chOff x="1782310" y="2784872"/>
            <a:chExt cx="820404" cy="260998"/>
          </a:xfrm>
        </p:grpSpPr>
        <p:sp>
          <p:nvSpPr>
            <p:cNvPr id="1459" name="Google Shape;145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0" name="Google Shape;146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106"/>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Temp</a:t>
            </a:r>
            <a:r>
              <a:rPr lang="en" sz="900">
                <a:solidFill>
                  <a:schemeClr val="dk1"/>
                </a:solidFill>
                <a:latin typeface="Roboto Medium"/>
                <a:ea typeface="Roboto Medium"/>
                <a:cs typeface="Roboto Medium"/>
                <a:sym typeface="Roboto Medium"/>
              </a:rPr>
              <a:t>late engine</a:t>
            </a:r>
            <a:endParaRPr sz="900">
              <a:solidFill>
                <a:schemeClr val="dk1"/>
              </a:solidFill>
              <a:latin typeface="Roboto Medium"/>
              <a:ea typeface="Roboto Medium"/>
              <a:cs typeface="Roboto Medium"/>
              <a:sym typeface="Roboto Medium"/>
            </a:endParaRPr>
          </a:p>
        </p:txBody>
      </p:sp>
      <p:grpSp>
        <p:nvGrpSpPr>
          <p:cNvPr id="1462" name="Google Shape;1462;p106"/>
          <p:cNvGrpSpPr/>
          <p:nvPr/>
        </p:nvGrpSpPr>
        <p:grpSpPr>
          <a:xfrm flipH="1" rot="5400000">
            <a:off x="5052608" y="4103129"/>
            <a:ext cx="581913" cy="235524"/>
            <a:chOff x="1782310" y="2784872"/>
            <a:chExt cx="820404" cy="260998"/>
          </a:xfrm>
        </p:grpSpPr>
        <p:sp>
          <p:nvSpPr>
            <p:cNvPr id="1463" name="Google Shape;1463;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4" name="Google Shape;1464;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106"/>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466" name="Google Shape;1466;p106"/>
          <p:cNvGrpSpPr/>
          <p:nvPr/>
        </p:nvGrpSpPr>
        <p:grpSpPr>
          <a:xfrm flipH="1" rot="5400000">
            <a:off x="4901454" y="3497321"/>
            <a:ext cx="740333" cy="235524"/>
            <a:chOff x="1782310" y="2784872"/>
            <a:chExt cx="820404" cy="260998"/>
          </a:xfrm>
        </p:grpSpPr>
        <p:sp>
          <p:nvSpPr>
            <p:cNvPr id="1467" name="Google Shape;1467;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68" name="Google Shape;1468;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9" name="Google Shape;1469;p106"/>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470" name="Google Shape;1470;p106"/>
          <p:cNvGrpSpPr/>
          <p:nvPr/>
        </p:nvGrpSpPr>
        <p:grpSpPr>
          <a:xfrm flipH="1">
            <a:off x="3531811" y="3426505"/>
            <a:ext cx="740333" cy="235524"/>
            <a:chOff x="1782310" y="2784872"/>
            <a:chExt cx="820404" cy="260998"/>
          </a:xfrm>
        </p:grpSpPr>
        <p:sp>
          <p:nvSpPr>
            <p:cNvPr id="1471" name="Google Shape;1471;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2" name="Google Shape;1472;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p106"/>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474" name="Google Shape;1474;p106"/>
          <p:cNvGrpSpPr/>
          <p:nvPr/>
        </p:nvGrpSpPr>
        <p:grpSpPr>
          <a:xfrm flipH="1">
            <a:off x="1909807" y="3436726"/>
            <a:ext cx="740333" cy="235524"/>
            <a:chOff x="1782310" y="2784872"/>
            <a:chExt cx="820404" cy="260998"/>
          </a:xfrm>
        </p:grpSpPr>
        <p:sp>
          <p:nvSpPr>
            <p:cNvPr id="1475" name="Google Shape;1475;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76" name="Google Shape;1476;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106"/>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478" name="Google Shape;1478;p106"/>
          <p:cNvGrpSpPr/>
          <p:nvPr/>
        </p:nvGrpSpPr>
        <p:grpSpPr>
          <a:xfrm>
            <a:off x="2201077" y="2972913"/>
            <a:ext cx="740333" cy="235524"/>
            <a:chOff x="1782310" y="2784872"/>
            <a:chExt cx="820404" cy="260998"/>
          </a:xfrm>
        </p:grpSpPr>
        <p:sp>
          <p:nvSpPr>
            <p:cNvPr id="1479" name="Google Shape;147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0" name="Google Shape;148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1" name="Google Shape;1481;p106"/>
          <p:cNvGrpSpPr/>
          <p:nvPr/>
        </p:nvGrpSpPr>
        <p:grpSpPr>
          <a:xfrm rot="8633097">
            <a:off x="5379140" y="2321439"/>
            <a:ext cx="235754" cy="848372"/>
            <a:chOff x="5698139" y="2180119"/>
            <a:chExt cx="260998" cy="820404"/>
          </a:xfrm>
        </p:grpSpPr>
        <p:sp>
          <p:nvSpPr>
            <p:cNvPr id="1482" name="Google Shape;148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83" name="Google Shape;148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a:t>
            </a:r>
            <a:r>
              <a:rPr lang="en"/>
              <a:t>Development</a:t>
            </a:r>
            <a:endParaRPr/>
          </a:p>
          <a:p>
            <a:pPr indent="0" lvl="0" marL="0" rtl="0" algn="l">
              <a:spcBef>
                <a:spcPts val="0"/>
              </a:spcBef>
              <a:spcAft>
                <a:spcPts val="0"/>
              </a:spcAft>
              <a:buNone/>
            </a:pPr>
            <a:r>
              <a:t/>
            </a:r>
            <a:endParaRPr/>
          </a:p>
        </p:txBody>
      </p:sp>
      <p:pic>
        <p:nvPicPr>
          <p:cNvPr id="1485" name="Google Shape;1485;p106"/>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486" name="Google Shape;1486;p106"/>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487" name="Google Shape;1487;p106"/>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Browser talks to </a:t>
            </a:r>
            <a:r>
              <a:rPr lang="en" sz="900">
                <a:solidFill>
                  <a:schemeClr val="dk1"/>
                </a:solidFill>
                <a:latin typeface="Roboto Medium"/>
                <a:ea typeface="Roboto Medium"/>
                <a:cs typeface="Roboto Medium"/>
                <a:sym typeface="Roboto Medium"/>
              </a:rPr>
              <a:t>s</a:t>
            </a:r>
            <a:r>
              <a:rPr lang="en" sz="900">
                <a:solidFill>
                  <a:schemeClr val="dk1"/>
                </a:solidFill>
                <a:latin typeface="Roboto Medium"/>
                <a:ea typeface="Roboto Medium"/>
                <a:cs typeface="Roboto Medium"/>
                <a:sym typeface="Roboto Medium"/>
              </a:rPr>
              <a:t>erver</a:t>
            </a:r>
            <a:endParaRPr sz="900">
              <a:solidFill>
                <a:schemeClr val="dk1"/>
              </a:solidFill>
              <a:latin typeface="Roboto Medium"/>
              <a:ea typeface="Roboto Medium"/>
              <a:cs typeface="Roboto Medium"/>
              <a:sym typeface="Roboto Medium"/>
            </a:endParaRPr>
          </a:p>
        </p:txBody>
      </p:sp>
      <p:grpSp>
        <p:nvGrpSpPr>
          <p:cNvPr id="1488" name="Google Shape;1488;p106"/>
          <p:cNvGrpSpPr/>
          <p:nvPr/>
        </p:nvGrpSpPr>
        <p:grpSpPr>
          <a:xfrm rot="5400000">
            <a:off x="5628091" y="3621867"/>
            <a:ext cx="347031" cy="222918"/>
            <a:chOff x="1782310" y="2784872"/>
            <a:chExt cx="820404" cy="260998"/>
          </a:xfrm>
        </p:grpSpPr>
        <p:sp>
          <p:nvSpPr>
            <p:cNvPr id="1489" name="Google Shape;1489;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0" name="Google Shape;1490;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106"/>
          <p:cNvGrpSpPr/>
          <p:nvPr/>
        </p:nvGrpSpPr>
        <p:grpSpPr>
          <a:xfrm flipH="1" rot="5400000">
            <a:off x="3859538" y="1506185"/>
            <a:ext cx="226964" cy="603818"/>
            <a:chOff x="5698139" y="2180119"/>
            <a:chExt cx="260998" cy="820404"/>
          </a:xfrm>
        </p:grpSpPr>
        <p:sp>
          <p:nvSpPr>
            <p:cNvPr id="1492" name="Google Shape;1492;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3" name="Google Shape;1493;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06"/>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106"/>
          <p:cNvGrpSpPr/>
          <p:nvPr/>
        </p:nvGrpSpPr>
        <p:grpSpPr>
          <a:xfrm flipH="1" rot="10800000">
            <a:off x="4677424" y="1811128"/>
            <a:ext cx="226938" cy="445069"/>
            <a:chOff x="5698139" y="2180119"/>
            <a:chExt cx="260998" cy="820404"/>
          </a:xfrm>
        </p:grpSpPr>
        <p:sp>
          <p:nvSpPr>
            <p:cNvPr id="1496" name="Google Shape;1496;p106"/>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97" name="Google Shape;1497;p106"/>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106"/>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106"/>
          <p:cNvGrpSpPr/>
          <p:nvPr/>
        </p:nvGrpSpPr>
        <p:grpSpPr>
          <a:xfrm>
            <a:off x="3677249" y="2972913"/>
            <a:ext cx="740333" cy="235524"/>
            <a:chOff x="1782310" y="2784872"/>
            <a:chExt cx="820404" cy="260998"/>
          </a:xfrm>
        </p:grpSpPr>
        <p:sp>
          <p:nvSpPr>
            <p:cNvPr id="1500" name="Google Shape;1500;p106"/>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01" name="Google Shape;1501;p106"/>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106"/>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6"/>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FSF FLOW</a:t>
            </a:r>
            <a:endParaRPr sz="1200">
              <a:solidFill>
                <a:srgbClr val="FFFFFF"/>
              </a:solidFill>
            </a:endParaRPr>
          </a:p>
        </p:txBody>
      </p:sp>
      <p:sp>
        <p:nvSpPr>
          <p:cNvPr id="1504" name="Google Shape;1504;p106"/>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 end</a:t>
            </a:r>
            <a:endParaRPr sz="1200">
              <a:solidFill>
                <a:srgbClr val="FFFFFF"/>
              </a:solidFill>
            </a:endParaRPr>
          </a:p>
        </p:txBody>
      </p:sp>
      <p:sp>
        <p:nvSpPr>
          <p:cNvPr id="1505" name="Google Shape;1505;p106"/>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 end</a:t>
            </a:r>
            <a:endParaRPr sz="1200">
              <a:solidFill>
                <a:srgbClr val="FFFFFF"/>
              </a:solidFill>
            </a:endParaRPr>
          </a:p>
        </p:txBody>
      </p:sp>
      <p:pic>
        <p:nvPicPr>
          <p:cNvPr id="1506" name="Google Shape;1506;p106"/>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07" name="Google Shape;1507;p106"/>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08" name="Google Shape;1508;p106"/>
          <p:cNvSpPr/>
          <p:nvPr/>
        </p:nvSpPr>
        <p:spPr>
          <a:xfrm>
            <a:off x="5919550" y="1047150"/>
            <a:ext cx="2917500" cy="966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In modern web apps, there’s a constant back-and-forth communication between two key components: the visuals displayed in the user’s browser (front end) and the data and logic stored on the server (back </a:t>
            </a:r>
            <a:r>
              <a:rPr lang="en" sz="1000">
                <a:solidFill>
                  <a:srgbClr val="FFFFFF"/>
                </a:solidFill>
                <a:latin typeface="Roboto"/>
                <a:ea typeface="Roboto"/>
                <a:cs typeface="Roboto"/>
                <a:sym typeface="Roboto"/>
              </a:rPr>
              <a:t>end</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p:txBody>
      </p:sp>
      <p:pic>
        <p:nvPicPr>
          <p:cNvPr id="1509" name="Google Shape;1509;p106"/>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cxnSp>
        <p:nvCxnSpPr>
          <p:cNvPr id="1514" name="Google Shape;1514;p107"/>
          <p:cNvCxnSpPr/>
          <p:nvPr/>
        </p:nvCxnSpPr>
        <p:spPr>
          <a:xfrm>
            <a:off x="301275" y="2703362"/>
            <a:ext cx="8507100" cy="0"/>
          </a:xfrm>
          <a:prstGeom prst="straightConnector1">
            <a:avLst/>
          </a:prstGeom>
          <a:noFill/>
          <a:ln cap="flat" cmpd="sng" w="9525">
            <a:solidFill>
              <a:schemeClr val="dk2"/>
            </a:solidFill>
            <a:prstDash val="dash"/>
            <a:round/>
            <a:headEnd len="med" w="med" type="none"/>
            <a:tailEnd len="med" w="med" type="none"/>
          </a:ln>
        </p:spPr>
      </p:cxnSp>
      <p:sp>
        <p:nvSpPr>
          <p:cNvPr id="1515" name="Google Shape;1515;p107"/>
          <p:cNvSpPr/>
          <p:nvPr/>
        </p:nvSpPr>
        <p:spPr>
          <a:xfrm>
            <a:off x="2496459" y="1636113"/>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User requests 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web page</a:t>
            </a:r>
            <a:endParaRPr sz="900">
              <a:latin typeface="Roboto Medium"/>
              <a:ea typeface="Roboto Medium"/>
              <a:cs typeface="Roboto Medium"/>
              <a:sym typeface="Roboto Medium"/>
            </a:endParaRPr>
          </a:p>
        </p:txBody>
      </p:sp>
      <p:grpSp>
        <p:nvGrpSpPr>
          <p:cNvPr id="1516" name="Google Shape;1516;p107"/>
          <p:cNvGrpSpPr/>
          <p:nvPr/>
        </p:nvGrpSpPr>
        <p:grpSpPr>
          <a:xfrm flipH="1" rot="5400000">
            <a:off x="2273367" y="1459658"/>
            <a:ext cx="235524" cy="740333"/>
            <a:chOff x="5698139" y="2180119"/>
            <a:chExt cx="260998" cy="820404"/>
          </a:xfrm>
        </p:grpSpPr>
        <p:sp>
          <p:nvSpPr>
            <p:cNvPr id="1517" name="Google Shape;151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18" name="Google Shape;151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9" name="Google Shape;1519;p107"/>
          <p:cNvSpPr/>
          <p:nvPr/>
        </p:nvSpPr>
        <p:spPr>
          <a:xfrm>
            <a:off x="994622"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107"/>
          <p:cNvGrpSpPr/>
          <p:nvPr/>
        </p:nvGrpSpPr>
        <p:grpSpPr>
          <a:xfrm rot="-5400000">
            <a:off x="2410430" y="995846"/>
            <a:ext cx="235524" cy="740333"/>
            <a:chOff x="5698139" y="2180119"/>
            <a:chExt cx="260998" cy="820404"/>
          </a:xfrm>
        </p:grpSpPr>
        <p:sp>
          <p:nvSpPr>
            <p:cNvPr id="1521" name="Google Shape;1521;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2" name="Google Shape;1522;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107"/>
          <p:cNvSpPr/>
          <p:nvPr/>
        </p:nvSpPr>
        <p:spPr>
          <a:xfrm>
            <a:off x="2496459" y="1172300"/>
            <a:ext cx="14043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shows web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page to the user</a:t>
            </a:r>
            <a:endParaRPr sz="900">
              <a:latin typeface="Roboto Medium"/>
              <a:ea typeface="Roboto Medium"/>
              <a:cs typeface="Roboto Medium"/>
              <a:sym typeface="Roboto Medium"/>
            </a:endParaRPr>
          </a:p>
        </p:txBody>
      </p:sp>
      <p:grpSp>
        <p:nvGrpSpPr>
          <p:cNvPr id="1524" name="Google Shape;1524;p107"/>
          <p:cNvGrpSpPr/>
          <p:nvPr/>
        </p:nvGrpSpPr>
        <p:grpSpPr>
          <a:xfrm rot="-5400000">
            <a:off x="3992137" y="995846"/>
            <a:ext cx="235524" cy="740333"/>
            <a:chOff x="5698139" y="2180119"/>
            <a:chExt cx="260998" cy="820404"/>
          </a:xfrm>
        </p:grpSpPr>
        <p:sp>
          <p:nvSpPr>
            <p:cNvPr id="1525" name="Google Shape;1525;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26" name="Google Shape;1526;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7" name="Google Shape;1527;p107"/>
          <p:cNvSpPr/>
          <p:nvPr/>
        </p:nvSpPr>
        <p:spPr>
          <a:xfrm>
            <a:off x="4068601" y="1172311"/>
            <a:ext cx="1404300" cy="8499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27425">
            <a:noAutofit/>
          </a:bodyPr>
          <a:lstStyle/>
          <a:p>
            <a:pPr indent="0" lvl="0" marL="0" rtl="0" algn="ctr">
              <a:spcBef>
                <a:spcPts val="0"/>
              </a:spcBef>
              <a:spcAft>
                <a:spcPts val="0"/>
              </a:spcAft>
              <a:buNone/>
            </a:pPr>
            <a:r>
              <a:rPr lang="en" sz="900">
                <a:solidFill>
                  <a:schemeClr val="dk1"/>
                </a:solidFill>
                <a:latin typeface="Roboto Medium"/>
                <a:ea typeface="Roboto Medium"/>
                <a:cs typeface="Roboto Medium"/>
                <a:sym typeface="Roboto Medium"/>
              </a:rPr>
              <a:t>Web browser</a:t>
            </a:r>
            <a:endParaRPr sz="900">
              <a:solidFill>
                <a:schemeClr val="dk1"/>
              </a:solidFill>
              <a:latin typeface="Roboto Medium"/>
              <a:ea typeface="Roboto Medium"/>
              <a:cs typeface="Roboto Medium"/>
              <a:sym typeface="Roboto Medium"/>
            </a:endParaRPr>
          </a:p>
        </p:txBody>
      </p:sp>
      <p:grpSp>
        <p:nvGrpSpPr>
          <p:cNvPr id="1528" name="Google Shape;1528;p107"/>
          <p:cNvGrpSpPr/>
          <p:nvPr/>
        </p:nvGrpSpPr>
        <p:grpSpPr>
          <a:xfrm rot="-2166903">
            <a:off x="5532806" y="1495590"/>
            <a:ext cx="235754" cy="848372"/>
            <a:chOff x="5698139" y="2180119"/>
            <a:chExt cx="260998" cy="820404"/>
          </a:xfrm>
        </p:grpSpPr>
        <p:sp>
          <p:nvSpPr>
            <p:cNvPr id="1529" name="Google Shape;1529;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0" name="Google Shape;1530;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107"/>
          <p:cNvSpPr/>
          <p:nvPr/>
        </p:nvSpPr>
        <p:spPr>
          <a:xfrm>
            <a:off x="5599205" y="2133515"/>
            <a:ext cx="21768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sends HTML back to browser </a:t>
            </a:r>
            <a:endParaRPr sz="900">
              <a:solidFill>
                <a:schemeClr val="dk1"/>
              </a:solidFill>
              <a:latin typeface="Roboto Medium"/>
              <a:ea typeface="Roboto Medium"/>
              <a:cs typeface="Roboto Medium"/>
              <a:sym typeface="Roboto Medium"/>
            </a:endParaRPr>
          </a:p>
        </p:txBody>
      </p:sp>
      <p:grpSp>
        <p:nvGrpSpPr>
          <p:cNvPr id="1532" name="Google Shape;1532;p107"/>
          <p:cNvGrpSpPr/>
          <p:nvPr/>
        </p:nvGrpSpPr>
        <p:grpSpPr>
          <a:xfrm>
            <a:off x="5918761" y="2410504"/>
            <a:ext cx="235524" cy="740187"/>
            <a:chOff x="5698139" y="2180200"/>
            <a:chExt cx="260998" cy="820242"/>
          </a:xfrm>
        </p:grpSpPr>
        <p:sp>
          <p:nvSpPr>
            <p:cNvPr id="1533" name="Google Shape;1533;p107"/>
            <p:cNvSpPr/>
            <p:nvPr/>
          </p:nvSpPr>
          <p:spPr>
            <a:xfrm rot="5400000">
              <a:off x="5485627" y="2526933"/>
              <a:ext cx="816519"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4" name="Google Shape;1534;p107"/>
            <p:cNvSpPr/>
            <p:nvPr/>
          </p:nvSpPr>
          <p:spPr>
            <a:xfrm flipH="1" rot="5400000">
              <a:off x="5355129" y="2523209"/>
              <a:ext cx="816519"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107"/>
          <p:cNvGrpSpPr/>
          <p:nvPr/>
        </p:nvGrpSpPr>
        <p:grpSpPr>
          <a:xfrm rot="5400000">
            <a:off x="5510825" y="3740186"/>
            <a:ext cx="581913" cy="235524"/>
            <a:chOff x="1782310" y="2784872"/>
            <a:chExt cx="820404" cy="260998"/>
          </a:xfrm>
        </p:grpSpPr>
        <p:sp>
          <p:nvSpPr>
            <p:cNvPr id="1536" name="Google Shape;153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37" name="Google Shape;153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107"/>
          <p:cNvSpPr/>
          <p:nvPr/>
        </p:nvSpPr>
        <p:spPr>
          <a:xfrm>
            <a:off x="5599205"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renders HTML</a:t>
            </a:r>
            <a:endParaRPr sz="900">
              <a:solidFill>
                <a:schemeClr val="dk1"/>
              </a:solidFill>
              <a:latin typeface="Roboto Medium"/>
              <a:ea typeface="Roboto Medium"/>
              <a:cs typeface="Roboto Medium"/>
              <a:sym typeface="Roboto Medium"/>
            </a:endParaRPr>
          </a:p>
        </p:txBody>
      </p:sp>
      <p:grpSp>
        <p:nvGrpSpPr>
          <p:cNvPr id="1539" name="Google Shape;1539;p107"/>
          <p:cNvGrpSpPr/>
          <p:nvPr/>
        </p:nvGrpSpPr>
        <p:grpSpPr>
          <a:xfrm rot="5400000">
            <a:off x="5510825" y="4309974"/>
            <a:ext cx="581913" cy="235524"/>
            <a:chOff x="1782310" y="2784872"/>
            <a:chExt cx="820404" cy="260998"/>
          </a:xfrm>
        </p:grpSpPr>
        <p:sp>
          <p:nvSpPr>
            <p:cNvPr id="1540" name="Google Shape;154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1" name="Google Shape;154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07"/>
          <p:cNvSpPr/>
          <p:nvPr/>
        </p:nvSpPr>
        <p:spPr>
          <a:xfrm>
            <a:off x="4044098" y="4388006"/>
            <a:ext cx="30084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b" bIns="27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Template engine</a:t>
            </a:r>
            <a:endParaRPr sz="900">
              <a:solidFill>
                <a:schemeClr val="dk1"/>
              </a:solidFill>
              <a:latin typeface="Roboto Medium"/>
              <a:ea typeface="Roboto Medium"/>
              <a:cs typeface="Roboto Medium"/>
              <a:sym typeface="Roboto Medium"/>
            </a:endParaRPr>
          </a:p>
        </p:txBody>
      </p:sp>
      <p:grpSp>
        <p:nvGrpSpPr>
          <p:cNvPr id="1543" name="Google Shape;1543;p107"/>
          <p:cNvGrpSpPr/>
          <p:nvPr/>
        </p:nvGrpSpPr>
        <p:grpSpPr>
          <a:xfrm flipH="1" rot="5400000">
            <a:off x="5052608" y="4103129"/>
            <a:ext cx="581913" cy="235524"/>
            <a:chOff x="1782310" y="2784872"/>
            <a:chExt cx="820404" cy="260998"/>
          </a:xfrm>
        </p:grpSpPr>
        <p:sp>
          <p:nvSpPr>
            <p:cNvPr id="1544" name="Google Shape;1544;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5" name="Google Shape;1545;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6" name="Google Shape;1546;p107"/>
          <p:cNvSpPr/>
          <p:nvPr/>
        </p:nvSpPr>
        <p:spPr>
          <a:xfrm>
            <a:off x="4044098" y="3901087"/>
            <a:ext cx="14532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passes data </a:t>
            </a:r>
            <a:br>
              <a:rPr lang="en" sz="900">
                <a:solidFill>
                  <a:schemeClr val="dk1"/>
                </a:solidFill>
                <a:latin typeface="Roboto Medium"/>
                <a:ea typeface="Roboto Medium"/>
                <a:cs typeface="Roboto Medium"/>
                <a:sym typeface="Roboto Medium"/>
              </a:rPr>
            </a:br>
            <a:r>
              <a:rPr lang="en" sz="900">
                <a:solidFill>
                  <a:schemeClr val="dk1"/>
                </a:solidFill>
                <a:latin typeface="Roboto Medium"/>
                <a:ea typeface="Roboto Medium"/>
                <a:cs typeface="Roboto Medium"/>
                <a:sym typeface="Roboto Medium"/>
              </a:rPr>
              <a:t>to </a:t>
            </a:r>
            <a:r>
              <a:rPr lang="en" sz="900">
                <a:solidFill>
                  <a:schemeClr val="dk1"/>
                </a:solidFill>
                <a:latin typeface="Roboto Medium"/>
                <a:ea typeface="Roboto Medium"/>
                <a:cs typeface="Roboto Medium"/>
                <a:sym typeface="Roboto Medium"/>
              </a:rPr>
              <a:t>template engine </a:t>
            </a:r>
            <a:endParaRPr sz="900">
              <a:solidFill>
                <a:schemeClr val="dk1"/>
              </a:solidFill>
              <a:latin typeface="Roboto Medium"/>
              <a:ea typeface="Roboto Medium"/>
              <a:cs typeface="Roboto Medium"/>
              <a:sym typeface="Roboto Medium"/>
            </a:endParaRPr>
          </a:p>
        </p:txBody>
      </p:sp>
      <p:grpSp>
        <p:nvGrpSpPr>
          <p:cNvPr id="1547" name="Google Shape;1547;p107"/>
          <p:cNvGrpSpPr/>
          <p:nvPr/>
        </p:nvGrpSpPr>
        <p:grpSpPr>
          <a:xfrm flipH="1" rot="5400000">
            <a:off x="4901454" y="3497321"/>
            <a:ext cx="740333" cy="235524"/>
            <a:chOff x="1782310" y="2784872"/>
            <a:chExt cx="820404" cy="260998"/>
          </a:xfrm>
        </p:grpSpPr>
        <p:sp>
          <p:nvSpPr>
            <p:cNvPr id="1548" name="Google Shape;1548;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49" name="Google Shape;1549;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107"/>
          <p:cNvSpPr/>
          <p:nvPr/>
        </p:nvSpPr>
        <p:spPr>
          <a:xfrm>
            <a:off x="4068601" y="2897767"/>
            <a:ext cx="30084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Medium"/>
                <a:ea typeface="Roboto Medium"/>
                <a:cs typeface="Roboto Medium"/>
                <a:sym typeface="Roboto Medium"/>
              </a:rPr>
              <a:t>S</a:t>
            </a:r>
            <a:r>
              <a:rPr lang="en">
                <a:solidFill>
                  <a:schemeClr val="dk1"/>
                </a:solidFill>
                <a:latin typeface="Roboto Medium"/>
                <a:ea typeface="Roboto Medium"/>
                <a:cs typeface="Roboto Medium"/>
                <a:sym typeface="Roboto Medium"/>
              </a:rPr>
              <a:t>erver</a:t>
            </a:r>
            <a:endParaRPr>
              <a:solidFill>
                <a:schemeClr val="dk1"/>
              </a:solidFill>
              <a:latin typeface="Roboto Medium"/>
              <a:ea typeface="Roboto Medium"/>
              <a:cs typeface="Roboto Medium"/>
              <a:sym typeface="Roboto Medium"/>
            </a:endParaRPr>
          </a:p>
        </p:txBody>
      </p:sp>
      <p:grpSp>
        <p:nvGrpSpPr>
          <p:cNvPr id="1551" name="Google Shape;1551;p107"/>
          <p:cNvGrpSpPr/>
          <p:nvPr/>
        </p:nvGrpSpPr>
        <p:grpSpPr>
          <a:xfrm flipH="1">
            <a:off x="3531811" y="3426505"/>
            <a:ext cx="740333" cy="235524"/>
            <a:chOff x="1782310" y="2784872"/>
            <a:chExt cx="820404" cy="260998"/>
          </a:xfrm>
        </p:grpSpPr>
        <p:sp>
          <p:nvSpPr>
            <p:cNvPr id="1552" name="Google Shape;1552;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3" name="Google Shape;1553;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107"/>
          <p:cNvSpPr/>
          <p:nvPr/>
        </p:nvSpPr>
        <p:spPr>
          <a:xfrm>
            <a:off x="2496459" y="3361568"/>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Database</a:t>
            </a:r>
            <a:r>
              <a:rPr lang="en" sz="900">
                <a:solidFill>
                  <a:schemeClr val="dk1"/>
                </a:solidFill>
                <a:latin typeface="Roboto Medium"/>
                <a:ea typeface="Roboto Medium"/>
                <a:cs typeface="Roboto Medium"/>
                <a:sym typeface="Roboto Medium"/>
              </a:rPr>
              <a:t> returns </a:t>
            </a:r>
            <a:r>
              <a:rPr lang="en" sz="900">
                <a:solidFill>
                  <a:schemeClr val="dk1"/>
                </a:solidFill>
                <a:latin typeface="Roboto Medium"/>
                <a:ea typeface="Roboto Medium"/>
                <a:cs typeface="Roboto Medium"/>
                <a:sym typeface="Roboto Medium"/>
              </a:rPr>
              <a:t>query results</a:t>
            </a:r>
            <a:endParaRPr sz="900">
              <a:solidFill>
                <a:schemeClr val="dk1"/>
              </a:solidFill>
              <a:latin typeface="Roboto Medium"/>
              <a:ea typeface="Roboto Medium"/>
              <a:cs typeface="Roboto Medium"/>
              <a:sym typeface="Roboto Medium"/>
            </a:endParaRPr>
          </a:p>
        </p:txBody>
      </p:sp>
      <p:grpSp>
        <p:nvGrpSpPr>
          <p:cNvPr id="1555" name="Google Shape;1555;p107"/>
          <p:cNvGrpSpPr/>
          <p:nvPr/>
        </p:nvGrpSpPr>
        <p:grpSpPr>
          <a:xfrm flipH="1">
            <a:off x="1909807" y="3436726"/>
            <a:ext cx="740333" cy="235524"/>
            <a:chOff x="1782310" y="2784872"/>
            <a:chExt cx="820404" cy="260998"/>
          </a:xfrm>
        </p:grpSpPr>
        <p:sp>
          <p:nvSpPr>
            <p:cNvPr id="1556" name="Google Shape;1556;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7" name="Google Shape;1557;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8" name="Google Shape;1558;p107"/>
          <p:cNvSpPr/>
          <p:nvPr/>
        </p:nvSpPr>
        <p:spPr>
          <a:xfrm>
            <a:off x="994622" y="2897767"/>
            <a:ext cx="1404300" cy="8499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3657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MySQL Database</a:t>
            </a:r>
            <a:endParaRPr sz="900">
              <a:solidFill>
                <a:schemeClr val="dk1"/>
              </a:solidFill>
              <a:latin typeface="Roboto Medium"/>
              <a:ea typeface="Roboto Medium"/>
              <a:cs typeface="Roboto Medium"/>
              <a:sym typeface="Roboto Medium"/>
            </a:endParaRPr>
          </a:p>
        </p:txBody>
      </p:sp>
      <p:grpSp>
        <p:nvGrpSpPr>
          <p:cNvPr id="1559" name="Google Shape;1559;p107"/>
          <p:cNvGrpSpPr/>
          <p:nvPr/>
        </p:nvGrpSpPr>
        <p:grpSpPr>
          <a:xfrm>
            <a:off x="2201077" y="2972913"/>
            <a:ext cx="740333" cy="235524"/>
            <a:chOff x="1782310" y="2784872"/>
            <a:chExt cx="820404" cy="260998"/>
          </a:xfrm>
        </p:grpSpPr>
        <p:sp>
          <p:nvSpPr>
            <p:cNvPr id="1560" name="Google Shape;156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1" name="Google Shape;156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2" name="Google Shape;1562;p107"/>
          <p:cNvGrpSpPr/>
          <p:nvPr/>
        </p:nvGrpSpPr>
        <p:grpSpPr>
          <a:xfrm rot="8633097">
            <a:off x="5379140" y="2321439"/>
            <a:ext cx="235754" cy="848372"/>
            <a:chOff x="5698139" y="2180119"/>
            <a:chExt cx="260998" cy="820404"/>
          </a:xfrm>
        </p:grpSpPr>
        <p:sp>
          <p:nvSpPr>
            <p:cNvPr id="1563" name="Google Shape;156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64" name="Google Shape;156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5" name="Google Shape;1565;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pic>
        <p:nvPicPr>
          <p:cNvPr id="1566" name="Google Shape;1566;p107"/>
          <p:cNvPicPr preferRelativeResize="0"/>
          <p:nvPr/>
        </p:nvPicPr>
        <p:blipFill>
          <a:blip r:embed="rId3">
            <a:alphaModFix/>
          </a:blip>
          <a:stretch>
            <a:fillRect/>
          </a:stretch>
        </p:blipFill>
        <p:spPr>
          <a:xfrm>
            <a:off x="1361305" y="3098413"/>
            <a:ext cx="671003" cy="649501"/>
          </a:xfrm>
          <a:prstGeom prst="rect">
            <a:avLst/>
          </a:prstGeom>
          <a:noFill/>
          <a:ln>
            <a:noFill/>
          </a:ln>
        </p:spPr>
      </p:pic>
      <p:sp>
        <p:nvSpPr>
          <p:cNvPr id="1567" name="Google Shape;1567;p107"/>
          <p:cNvSpPr/>
          <p:nvPr/>
        </p:nvSpPr>
        <p:spPr>
          <a:xfrm>
            <a:off x="2496459" y="2897756"/>
            <a:ext cx="1404300" cy="386400"/>
          </a:xfrm>
          <a:prstGeom prst="roundRect">
            <a:avLst>
              <a:gd fmla="val 16667" name="adj"/>
            </a:avLst>
          </a:prstGeom>
          <a:solidFill>
            <a:srgbClr val="EFEFE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Server</a:t>
            </a:r>
            <a:r>
              <a:rPr lang="en" sz="900">
                <a:solidFill>
                  <a:schemeClr val="dk1"/>
                </a:solidFill>
                <a:latin typeface="Roboto Medium"/>
                <a:ea typeface="Roboto Medium"/>
                <a:cs typeface="Roboto Medium"/>
                <a:sym typeface="Roboto Medium"/>
              </a:rPr>
              <a:t> queries </a:t>
            </a:r>
            <a:r>
              <a:rPr lang="en" sz="900">
                <a:solidFill>
                  <a:schemeClr val="dk1"/>
                </a:solidFill>
                <a:latin typeface="Roboto Medium"/>
                <a:ea typeface="Roboto Medium"/>
                <a:cs typeface="Roboto Medium"/>
                <a:sym typeface="Roboto Medium"/>
              </a:rPr>
              <a:t>database</a:t>
            </a:r>
            <a:endParaRPr sz="900">
              <a:solidFill>
                <a:schemeClr val="dk1"/>
              </a:solidFill>
              <a:latin typeface="Roboto Medium"/>
              <a:ea typeface="Roboto Medium"/>
              <a:cs typeface="Roboto Medium"/>
              <a:sym typeface="Roboto Medium"/>
            </a:endParaRPr>
          </a:p>
        </p:txBody>
      </p:sp>
      <p:sp>
        <p:nvSpPr>
          <p:cNvPr id="1568" name="Google Shape;1568;p107"/>
          <p:cNvSpPr/>
          <p:nvPr/>
        </p:nvSpPr>
        <p:spPr>
          <a:xfrm>
            <a:off x="4044098" y="2133510"/>
            <a:ext cx="1453200" cy="386400"/>
          </a:xfrm>
          <a:prstGeom prst="roundRect">
            <a:avLst>
              <a:gd fmla="val 16667" name="adj"/>
            </a:avLst>
          </a:prstGeom>
          <a:solidFill>
            <a:srgbClr val="FFFFFF"/>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rPr lang="en" sz="900">
                <a:solidFill>
                  <a:schemeClr val="dk1"/>
                </a:solidFill>
                <a:latin typeface="Roboto Medium"/>
                <a:ea typeface="Roboto Medium"/>
                <a:cs typeface="Roboto Medium"/>
                <a:sym typeface="Roboto Medium"/>
              </a:rPr>
              <a:t>Browser talks to server</a:t>
            </a:r>
            <a:endParaRPr sz="900">
              <a:solidFill>
                <a:schemeClr val="dk1"/>
              </a:solidFill>
              <a:latin typeface="Roboto Medium"/>
              <a:ea typeface="Roboto Medium"/>
              <a:cs typeface="Roboto Medium"/>
              <a:sym typeface="Roboto Medium"/>
            </a:endParaRPr>
          </a:p>
        </p:txBody>
      </p:sp>
      <p:grpSp>
        <p:nvGrpSpPr>
          <p:cNvPr id="1569" name="Google Shape;1569;p107"/>
          <p:cNvGrpSpPr/>
          <p:nvPr/>
        </p:nvGrpSpPr>
        <p:grpSpPr>
          <a:xfrm rot="5400000">
            <a:off x="5628091" y="3621867"/>
            <a:ext cx="347031" cy="222918"/>
            <a:chOff x="1782310" y="2784872"/>
            <a:chExt cx="820404" cy="260998"/>
          </a:xfrm>
        </p:grpSpPr>
        <p:sp>
          <p:nvSpPr>
            <p:cNvPr id="1570" name="Google Shape;1570;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1" name="Google Shape;1571;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107"/>
          <p:cNvGrpSpPr/>
          <p:nvPr/>
        </p:nvGrpSpPr>
        <p:grpSpPr>
          <a:xfrm flipH="1" rot="5400000">
            <a:off x="3859538" y="1506185"/>
            <a:ext cx="226964" cy="603818"/>
            <a:chOff x="5698139" y="2180119"/>
            <a:chExt cx="260998" cy="820404"/>
          </a:xfrm>
        </p:grpSpPr>
        <p:sp>
          <p:nvSpPr>
            <p:cNvPr id="1573" name="Google Shape;1573;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4" name="Google Shape;1574;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5" name="Google Shape;1575;p107"/>
          <p:cNvSpPr/>
          <p:nvPr/>
        </p:nvSpPr>
        <p:spPr>
          <a:xfrm>
            <a:off x="3671166" y="1671913"/>
            <a:ext cx="2229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6" name="Google Shape;1576;p107"/>
          <p:cNvGrpSpPr/>
          <p:nvPr/>
        </p:nvGrpSpPr>
        <p:grpSpPr>
          <a:xfrm flipH="1" rot="10800000">
            <a:off x="4677424" y="1811128"/>
            <a:ext cx="226938" cy="445069"/>
            <a:chOff x="5698139" y="2180119"/>
            <a:chExt cx="260998" cy="820404"/>
          </a:xfrm>
        </p:grpSpPr>
        <p:sp>
          <p:nvSpPr>
            <p:cNvPr id="1577" name="Google Shape;1577;p107"/>
            <p:cNvSpPr/>
            <p:nvPr/>
          </p:nvSpPr>
          <p:spPr>
            <a:xfrm rot="5400000">
              <a:off x="5485586" y="2526973"/>
              <a:ext cx="816600" cy="130500"/>
            </a:xfrm>
            <a:prstGeom prst="parallelogram">
              <a:avLst>
                <a:gd fmla="val 96952" name="adj"/>
              </a:avLst>
            </a:prstGeom>
            <a:solidFill>
              <a:srgbClr val="2E75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78" name="Google Shape;1578;p107"/>
            <p:cNvSpPr/>
            <p:nvPr/>
          </p:nvSpPr>
          <p:spPr>
            <a:xfrm flipH="1" rot="5400000">
              <a:off x="5355089" y="2523169"/>
              <a:ext cx="816600" cy="130500"/>
            </a:xfrm>
            <a:prstGeom prst="parallelogram">
              <a:avLst>
                <a:gd fmla="val 96952" name="adj"/>
              </a:avLst>
            </a:prstGeom>
            <a:solidFill>
              <a:srgbClr val="1D1A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9" name="Google Shape;1579;p107"/>
          <p:cNvSpPr/>
          <p:nvPr/>
        </p:nvSpPr>
        <p:spPr>
          <a:xfrm>
            <a:off x="4455206" y="1738963"/>
            <a:ext cx="671100" cy="27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0" name="Google Shape;1580;p107"/>
          <p:cNvGrpSpPr/>
          <p:nvPr/>
        </p:nvGrpSpPr>
        <p:grpSpPr>
          <a:xfrm>
            <a:off x="3677249" y="2972913"/>
            <a:ext cx="740333" cy="235524"/>
            <a:chOff x="1782310" y="2784872"/>
            <a:chExt cx="820404" cy="260998"/>
          </a:xfrm>
        </p:grpSpPr>
        <p:sp>
          <p:nvSpPr>
            <p:cNvPr id="1581" name="Google Shape;1581;p107"/>
            <p:cNvSpPr/>
            <p:nvPr/>
          </p:nvSpPr>
          <p:spPr>
            <a:xfrm flipH="1" rot="10800000">
              <a:off x="1786115" y="2915370"/>
              <a:ext cx="816600" cy="130500"/>
            </a:xfrm>
            <a:prstGeom prst="parallelogram">
              <a:avLst>
                <a:gd fmla="val 96952" name="adj"/>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82" name="Google Shape;1582;p107"/>
            <p:cNvSpPr/>
            <p:nvPr/>
          </p:nvSpPr>
          <p:spPr>
            <a:xfrm rot="10800000">
              <a:off x="1782310" y="2784872"/>
              <a:ext cx="816600" cy="130500"/>
            </a:xfrm>
            <a:prstGeom prst="parallelogram">
              <a:avLst>
                <a:gd fmla="val 96952"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3" name="Google Shape;1583;p107"/>
          <p:cNvSpPr/>
          <p:nvPr/>
        </p:nvSpPr>
        <p:spPr>
          <a:xfrm>
            <a:off x="4086626" y="2952425"/>
            <a:ext cx="495000" cy="34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07"/>
          <p:cNvSpPr/>
          <p:nvPr/>
        </p:nvSpPr>
        <p:spPr>
          <a:xfrm>
            <a:off x="260925" y="706725"/>
            <a:ext cx="8587800" cy="245700"/>
          </a:xfrm>
          <a:prstGeom prst="rect">
            <a:avLst/>
          </a:prstGeom>
          <a:solidFill>
            <a:srgbClr val="00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rgbClr val="FFFFFF"/>
                </a:solidFill>
              </a:rPr>
              <a:t>FSF FLOW</a:t>
            </a:r>
            <a:endParaRPr sz="1200">
              <a:solidFill>
                <a:srgbClr val="FFFFFF"/>
              </a:solidFill>
            </a:endParaRPr>
          </a:p>
        </p:txBody>
      </p:sp>
      <p:sp>
        <p:nvSpPr>
          <p:cNvPr id="1585" name="Google Shape;1585;p107"/>
          <p:cNvSpPr/>
          <p:nvPr/>
        </p:nvSpPr>
        <p:spPr>
          <a:xfrm rot="-5400000">
            <a:off x="-351375" y="1644000"/>
            <a:ext cx="1592400" cy="367800"/>
          </a:xfrm>
          <a:prstGeom prst="rect">
            <a:avLst/>
          </a:prstGeom>
          <a:solidFill>
            <a:srgbClr val="2E75B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Frontend</a:t>
            </a:r>
            <a:endParaRPr sz="1200">
              <a:solidFill>
                <a:srgbClr val="FFFFFF"/>
              </a:solidFill>
            </a:endParaRPr>
          </a:p>
        </p:txBody>
      </p:sp>
      <p:sp>
        <p:nvSpPr>
          <p:cNvPr id="1586" name="Google Shape;1586;p107"/>
          <p:cNvSpPr/>
          <p:nvPr/>
        </p:nvSpPr>
        <p:spPr>
          <a:xfrm rot="-5400000">
            <a:off x="-351375" y="3398350"/>
            <a:ext cx="1592400" cy="360900"/>
          </a:xfrm>
          <a:prstGeom prst="rect">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rPr>
              <a:t>Backend</a:t>
            </a:r>
            <a:endParaRPr sz="1200">
              <a:solidFill>
                <a:srgbClr val="FFFFFF"/>
              </a:solidFill>
            </a:endParaRPr>
          </a:p>
        </p:txBody>
      </p:sp>
      <p:pic>
        <p:nvPicPr>
          <p:cNvPr id="1587" name="Google Shape;1587;p107"/>
          <p:cNvPicPr preferRelativeResize="0"/>
          <p:nvPr/>
        </p:nvPicPr>
        <p:blipFill>
          <a:blip r:embed="rId4">
            <a:alphaModFix/>
          </a:blip>
          <a:stretch>
            <a:fillRect/>
          </a:stretch>
        </p:blipFill>
        <p:spPr>
          <a:xfrm>
            <a:off x="4438475" y="1392775"/>
            <a:ext cx="687874" cy="571291"/>
          </a:xfrm>
          <a:prstGeom prst="rect">
            <a:avLst/>
          </a:prstGeom>
          <a:noFill/>
          <a:ln>
            <a:noFill/>
          </a:ln>
        </p:spPr>
      </p:pic>
      <p:pic>
        <p:nvPicPr>
          <p:cNvPr id="1588" name="Google Shape;1588;p107"/>
          <p:cNvPicPr preferRelativeResize="0"/>
          <p:nvPr/>
        </p:nvPicPr>
        <p:blipFill>
          <a:blip r:embed="rId5">
            <a:alphaModFix/>
          </a:blip>
          <a:stretch>
            <a:fillRect/>
          </a:stretch>
        </p:blipFill>
        <p:spPr>
          <a:xfrm>
            <a:off x="1212525" y="952424"/>
            <a:ext cx="945488" cy="1102852"/>
          </a:xfrm>
          <a:prstGeom prst="rect">
            <a:avLst/>
          </a:prstGeom>
          <a:noFill/>
          <a:ln>
            <a:noFill/>
          </a:ln>
        </p:spPr>
      </p:pic>
      <p:sp>
        <p:nvSpPr>
          <p:cNvPr id="1589" name="Google Shape;1589;p107"/>
          <p:cNvSpPr/>
          <p:nvPr/>
        </p:nvSpPr>
        <p:spPr>
          <a:xfrm>
            <a:off x="5919550" y="1047150"/>
            <a:ext cx="2917500" cy="849900"/>
          </a:xfrm>
          <a:prstGeom prst="roundRect">
            <a:avLst>
              <a:gd fmla="val 16667" name="adj"/>
            </a:avLst>
          </a:prstGeom>
          <a:solidFill>
            <a:srgbClr val="000000"/>
          </a:solidFill>
          <a:ln cap="flat" cmpd="sng" w="9525">
            <a:solidFill>
              <a:srgbClr val="B7B7B7"/>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rgbClr val="FFFFFF"/>
                </a:solidFill>
                <a:latin typeface="Roboto"/>
                <a:ea typeface="Roboto"/>
                <a:cs typeface="Roboto"/>
                <a:sym typeface="Roboto"/>
              </a:rPr>
              <a:t>Full-stack development</a:t>
            </a:r>
            <a:r>
              <a:rPr lang="en" sz="1000">
                <a:solidFill>
                  <a:srgbClr val="FFFFFF"/>
                </a:solidFill>
                <a:latin typeface="Roboto"/>
                <a:ea typeface="Roboto"/>
                <a:cs typeface="Roboto"/>
                <a:sym typeface="Roboto"/>
              </a:rPr>
              <a:t> is the concept of building </a:t>
            </a:r>
            <a:r>
              <a:rPr b="1" i="1" lang="en" sz="1000">
                <a:solidFill>
                  <a:srgbClr val="FFFFFF"/>
                </a:solidFill>
                <a:latin typeface="Roboto"/>
                <a:ea typeface="Roboto"/>
                <a:cs typeface="Roboto"/>
                <a:sym typeface="Roboto"/>
              </a:rPr>
              <a:t>every</a:t>
            </a:r>
            <a:r>
              <a:rPr lang="en" sz="1000">
                <a:solidFill>
                  <a:srgbClr val="FFFFFF"/>
                </a:solidFill>
                <a:latin typeface="Roboto"/>
                <a:ea typeface="Roboto"/>
                <a:cs typeface="Roboto"/>
                <a:sym typeface="Roboto"/>
              </a:rPr>
              <a:t> aspect of the web application— from the visuals and interactions to the data transfer and processing.</a:t>
            </a:r>
            <a:endParaRPr sz="1000">
              <a:solidFill>
                <a:srgbClr val="FFFFFF"/>
              </a:solidFill>
              <a:latin typeface="Roboto"/>
              <a:ea typeface="Roboto"/>
              <a:cs typeface="Roboto"/>
              <a:sym typeface="Roboto"/>
            </a:endParaRPr>
          </a:p>
        </p:txBody>
      </p:sp>
      <p:pic>
        <p:nvPicPr>
          <p:cNvPr id="1590" name="Google Shape;1590;p107"/>
          <p:cNvPicPr preferRelativeResize="0"/>
          <p:nvPr/>
        </p:nvPicPr>
        <p:blipFill>
          <a:blip r:embed="rId6">
            <a:alphaModFix/>
          </a:blip>
          <a:stretch>
            <a:fillRect/>
          </a:stretch>
        </p:blipFill>
        <p:spPr>
          <a:xfrm>
            <a:off x="5456727" y="4339208"/>
            <a:ext cx="235525" cy="23474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2400"/>
              <a:buFont typeface="Arial"/>
              <a:buNone/>
            </a:pPr>
            <a:r>
              <a:rPr lang="en"/>
              <a:t>Full-Stack Development</a:t>
            </a:r>
            <a:endParaRPr/>
          </a:p>
          <a:p>
            <a:pPr indent="0" lvl="0" marL="0" rtl="0" algn="l">
              <a:spcBef>
                <a:spcPts val="0"/>
              </a:spcBef>
              <a:spcAft>
                <a:spcPts val="0"/>
              </a:spcAft>
              <a:buNone/>
            </a:pPr>
            <a:r>
              <a:t/>
            </a:r>
            <a:endParaRPr/>
          </a:p>
        </p:txBody>
      </p:sp>
      <p:graphicFrame>
        <p:nvGraphicFramePr>
          <p:cNvPr id="1597" name="Google Shape;1597;p108"/>
          <p:cNvGraphicFramePr/>
          <p:nvPr/>
        </p:nvGraphicFramePr>
        <p:xfrm>
          <a:off x="463050" y="860550"/>
          <a:ext cx="3000000" cy="3000000"/>
        </p:xfrm>
        <a:graphic>
          <a:graphicData uri="http://schemas.openxmlformats.org/drawingml/2006/table">
            <a:tbl>
              <a:tblPr>
                <a:noFill/>
                <a:tableStyleId>{52AD3493-6891-4E24-9994-F05AE4E96611}</a:tableStyleId>
              </a:tblPr>
              <a:tblGrid>
                <a:gridCol w="2779175"/>
                <a:gridCol w="2779175"/>
                <a:gridCol w="2744000"/>
              </a:tblGrid>
              <a:tr h="266375">
                <a:tc>
                  <a:txBody>
                    <a:bodyPr/>
                    <a:lstStyle/>
                    <a:p>
                      <a:pPr indent="0" lvl="0" marL="0" rtl="0" algn="l">
                        <a:spcBef>
                          <a:spcPts val="0"/>
                        </a:spcBef>
                        <a:spcAft>
                          <a:spcPts val="0"/>
                        </a:spcAft>
                        <a:buNone/>
                      </a:pPr>
                      <a:r>
                        <a:rPr b="1" lang="en" sz="1000">
                          <a:solidFill>
                            <a:srgbClr val="FFFFFF"/>
                          </a:solidFill>
                        </a:rPr>
                        <a:t>The Browser</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a:txBody>
                    <a:bodyPr/>
                    <a:lstStyle/>
                    <a:p>
                      <a:pPr indent="0" lvl="0" marL="0" rtl="0" algn="l">
                        <a:spcBef>
                          <a:spcPts val="0"/>
                        </a:spcBef>
                        <a:spcAft>
                          <a:spcPts val="0"/>
                        </a:spcAft>
                        <a:buNone/>
                      </a:pPr>
                      <a:r>
                        <a:rPr b="1" lang="en" sz="1000">
                          <a:solidFill>
                            <a:srgbClr val="FFFFFF"/>
                          </a:solidFill>
                        </a:rPr>
                        <a:t>Dev Tools</a:t>
                      </a:r>
                      <a:endParaRPr b="1" sz="1000">
                        <a:solidFill>
                          <a:srgbClr val="FFFFFF"/>
                        </a:solidFill>
                      </a:endParaRPr>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b="1" lang="en" sz="1000"/>
                        <a:t>Server Side</a:t>
                      </a:r>
                      <a:endParaRPr b="1"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HTML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Heroku</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Templating engines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CSS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Sessions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JavaScript</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GitHub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Writing tests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jQuery</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 sz="1000">
                          <a:solidFill>
                            <a:srgbClr val="FFFFFF"/>
                          </a:solidFill>
                        </a:rPr>
                        <a:t>Databases</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4FA786"/>
                    </a:solidFill>
                  </a:tcPr>
                </a:tc>
                <a:tc>
                  <a:txBody>
                    <a:bodyPr/>
                    <a:lstStyle/>
                    <a:p>
                      <a:pPr indent="0" lvl="0" marL="0" rtl="0" algn="l">
                        <a:spcBef>
                          <a:spcPts val="0"/>
                        </a:spcBef>
                        <a:spcAft>
                          <a:spcPts val="0"/>
                        </a:spcAft>
                        <a:buNone/>
                      </a:pPr>
                      <a:r>
                        <a:rPr lang="en" sz="1000"/>
                        <a:t>Node.js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Bootstrap</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MySQL</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Express.js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SEO</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MongoDB</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l">
                        <a:spcBef>
                          <a:spcPts val="0"/>
                        </a:spcBef>
                        <a:spcAft>
                          <a:spcPts val="0"/>
                        </a:spcAft>
                        <a:buNone/>
                      </a:pPr>
                      <a:r>
                        <a:rPr lang="en" sz="1000"/>
                        <a:t>Creating APIs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API Interaction</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rowSpan="7">
                  <a:txBody>
                    <a:bodyPr/>
                    <a:lstStyle/>
                    <a:p>
                      <a:pPr indent="0" lvl="0" marL="0" rtl="0" algn="l">
                        <a:spcBef>
                          <a:spcPts val="0"/>
                        </a:spcBef>
                        <a:spcAft>
                          <a:spcPts val="0"/>
                        </a:spcAft>
                        <a:buNone/>
                      </a:pPr>
                      <a:r>
                        <a:t/>
                      </a:r>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sz="1000"/>
                        <a:t>MVC</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APIs (Consuming)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User authentication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JSON</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lang="en" sz="1000"/>
                        <a:t>ORM (Object-relational mapping)</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AJAX</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rPr b="1" lang="en" sz="1000">
                          <a:solidFill>
                            <a:schemeClr val="dk1"/>
                          </a:solidFill>
                        </a:rPr>
                        <a:t>CS Fundamentals </a:t>
                      </a:r>
                      <a:endParaRPr b="1"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FCA54"/>
                    </a:solidFill>
                  </a:tcPr>
                </a:tc>
              </a:tr>
              <a:tr h="266375">
                <a:tc>
                  <a:txBody>
                    <a:bodyPr/>
                    <a:lstStyle/>
                    <a:p>
                      <a:pPr indent="0" lvl="0" marL="0" rtl="0" algn="l">
                        <a:spcBef>
                          <a:spcPts val="0"/>
                        </a:spcBef>
                        <a:spcAft>
                          <a:spcPts val="0"/>
                        </a:spcAft>
                        <a:buNone/>
                      </a:pPr>
                      <a:r>
                        <a:rPr lang="en" sz="1000"/>
                        <a:t>Real-time cloud database via Firebase</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Clr>
                          <a:schemeClr val="dk1"/>
                        </a:buClr>
                        <a:buSzPts val="1100"/>
                        <a:buFont typeface="Arial"/>
                        <a:buNone/>
                      </a:pPr>
                      <a:r>
                        <a:rPr lang="en" sz="1000">
                          <a:solidFill>
                            <a:schemeClr val="dk1"/>
                          </a:solidFill>
                        </a:rPr>
                        <a:t>Algorithms</a:t>
                      </a:r>
                      <a:endParaRPr sz="1000">
                        <a:solidFill>
                          <a:schemeClr val="dk1"/>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b="1" lang="en" sz="1000">
                          <a:solidFill>
                            <a:srgbClr val="FFFFFF"/>
                          </a:solidFill>
                        </a:rPr>
                        <a:t>Cutting-Edge Development</a:t>
                      </a:r>
                      <a:endParaRPr b="1" sz="1000">
                        <a:solidFill>
                          <a:srgbClr val="FFFFFF"/>
                        </a:solidFill>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D7E74"/>
                    </a:solidFill>
                  </a:tcPr>
                </a:tc>
                <a:tc vMerge="1"/>
                <a:tc>
                  <a:txBody>
                    <a:bodyPr/>
                    <a:lstStyle/>
                    <a:p>
                      <a:pPr indent="0" lvl="0" marL="0" rtl="0" algn="l">
                        <a:spcBef>
                          <a:spcPts val="0"/>
                        </a:spcBef>
                        <a:spcAft>
                          <a:spcPts val="0"/>
                        </a:spcAft>
                        <a:buNone/>
                      </a:pPr>
                      <a:r>
                        <a:rPr lang="en" sz="1000">
                          <a:solidFill>
                            <a:schemeClr val="dk1"/>
                          </a:solidFill>
                        </a:rPr>
                        <a:t>Design patterns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266375">
                <a:tc>
                  <a:txBody>
                    <a:bodyPr/>
                    <a:lstStyle/>
                    <a:p>
                      <a:pPr indent="0" lvl="0" marL="0" rtl="0" algn="l">
                        <a:spcBef>
                          <a:spcPts val="0"/>
                        </a:spcBef>
                        <a:spcAft>
                          <a:spcPts val="0"/>
                        </a:spcAft>
                        <a:buNone/>
                      </a:pPr>
                      <a:r>
                        <a:rPr lang="en" sz="1000"/>
                        <a:t>React.js</a:t>
                      </a:r>
                      <a:endParaRPr sz="10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vMerge="1"/>
                <a:tc>
                  <a:txBody>
                    <a:bodyPr/>
                    <a:lstStyle/>
                    <a:p>
                      <a:pPr indent="0" lvl="0" marL="0" rtl="0" algn="l">
                        <a:spcBef>
                          <a:spcPts val="0"/>
                        </a:spcBef>
                        <a:spcAft>
                          <a:spcPts val="0"/>
                        </a:spcAft>
                        <a:buNone/>
                      </a:pPr>
                      <a:r>
                        <a:t/>
                      </a:r>
                      <a:endParaRPr sz="1000"/>
                    </a:p>
                  </a:txBody>
                  <a:tcPr marT="0" marB="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1" name="Shape 1601"/>
        <p:cNvGrpSpPr/>
        <p:nvPr/>
      </p:nvGrpSpPr>
      <p:grpSpPr>
        <a:xfrm>
          <a:off x="0" y="0"/>
          <a:ext cx="0" cy="0"/>
          <a:chOff x="0" y="0"/>
          <a:chExt cx="0" cy="0"/>
        </a:xfrm>
      </p:grpSpPr>
      <p:sp>
        <p:nvSpPr>
          <p:cNvPr id="1602" name="Google Shape;1602;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4100"/>
              <a:buFont typeface="Arial"/>
              <a:buNone/>
            </a:pPr>
            <a:r>
              <a:rPr lang="en"/>
              <a:t>Let’s Get Crackin’!</a:t>
            </a:r>
            <a:endParaRPr/>
          </a:p>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2" name="Shape 1102"/>
        <p:cNvGrpSpPr/>
        <p:nvPr/>
      </p:nvGrpSpPr>
      <p:grpSpPr>
        <a:xfrm>
          <a:off x="0" y="0"/>
          <a:ext cx="0" cy="0"/>
          <a:chOff x="0" y="0"/>
          <a:chExt cx="0" cy="0"/>
        </a:xfrm>
      </p:grpSpPr>
      <p:sp>
        <p:nvSpPr>
          <p:cNvPr id="1103" name="Google Shape;1103;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Goals</a:t>
            </a:r>
            <a:endParaRPr/>
          </a:p>
        </p:txBody>
      </p:sp>
      <p:sp>
        <p:nvSpPr>
          <p:cNvPr id="1104" name="Google Shape;110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And w</a:t>
            </a:r>
            <a:r>
              <a:rPr lang="en"/>
              <a:t>hy do you want a new career?</a:t>
            </a:r>
            <a:endParaRPr/>
          </a:p>
        </p:txBody>
      </p:sp>
      <p:sp>
        <p:nvSpPr>
          <p:cNvPr id="1105" name="Google Shape;1105;p74"/>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
            </a:r>
            <a:r>
              <a:rPr b="1" lang="en"/>
              <a:t>challenge yourself</a:t>
            </a:r>
            <a:endParaRPr b="1"/>
          </a:p>
        </p:txBody>
      </p:sp>
      <p:sp>
        <p:nvSpPr>
          <p:cNvPr id="1106" name="Google Shape;1106;p74"/>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 </a:t>
            </a:r>
            <a:r>
              <a:rPr b="1" lang="en"/>
              <a:t>role model</a:t>
            </a:r>
            <a:r>
              <a:rPr lang="en"/>
              <a:t> to kids</a:t>
            </a:r>
            <a:endParaRPr/>
          </a:p>
        </p:txBody>
      </p:sp>
      <p:sp>
        <p:nvSpPr>
          <p:cNvPr id="1107" name="Google Shape;1107;p74"/>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attain </a:t>
            </a:r>
            <a:r>
              <a:rPr b="1" lang="en"/>
              <a:t>financial stability</a:t>
            </a:r>
            <a:endParaRPr b="1"/>
          </a:p>
        </p:txBody>
      </p:sp>
      <p:sp>
        <p:nvSpPr>
          <p:cNvPr id="1108" name="Google Shape;1108;p74"/>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obtain </a:t>
            </a:r>
            <a:r>
              <a:rPr b="1" lang="en"/>
              <a:t>financial freedom</a:t>
            </a:r>
            <a:endParaRPr b="1"/>
          </a:p>
        </p:txBody>
      </p:sp>
      <p:sp>
        <p:nvSpPr>
          <p:cNvPr id="1109" name="Google Shape;1109;p74"/>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be able to </a:t>
            </a:r>
            <a:r>
              <a:rPr b="1" lang="en"/>
              <a:t>create</a:t>
            </a:r>
            <a:endParaRPr b="1"/>
          </a:p>
        </p:txBody>
      </p:sp>
      <p:sp>
        <p:nvSpPr>
          <p:cNvPr id="1110" name="Google Shape;1110;p74"/>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follow a </a:t>
            </a:r>
            <a:r>
              <a:rPr b="1" lang="en"/>
              <a:t>fascination</a:t>
            </a:r>
            <a:endParaRPr b="1"/>
          </a:p>
        </p:txBody>
      </p:sp>
      <p:sp>
        <p:nvSpPr>
          <p:cNvPr id="1111" name="Google Shape;1111;p74"/>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pursue a </a:t>
            </a:r>
            <a:r>
              <a:rPr b="1" lang="en"/>
              <a:t>dream</a:t>
            </a:r>
            <a:endParaRPr b="1"/>
          </a:p>
        </p:txBody>
      </p:sp>
      <p:sp>
        <p:nvSpPr>
          <p:cNvPr id="1112" name="Google Shape;1112;p74"/>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a:t>To escape a </a:t>
            </a:r>
            <a:r>
              <a:rPr b="1" lang="en"/>
              <a:t>dead-end job</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pic>
        <p:nvPicPr>
          <p:cNvPr descr="http://cdn.osxdaily.com/wp-content/uploads/2013/02/better-looking-terminal-mac-os-x.jpg" id="1608" name="Google Shape;1608;p110"/>
          <p:cNvPicPr preferRelativeResize="0"/>
          <p:nvPr/>
        </p:nvPicPr>
        <p:blipFill rotWithShape="1">
          <a:blip r:embed="rId3">
            <a:alphaModFix/>
          </a:blip>
          <a:srcRect b="0" l="0" r="0" t="0"/>
          <a:stretch/>
        </p:blipFill>
        <p:spPr>
          <a:xfrm>
            <a:off x="433650" y="721775"/>
            <a:ext cx="5582500" cy="4006800"/>
          </a:xfrm>
          <a:prstGeom prst="rect">
            <a:avLst/>
          </a:prstGeom>
          <a:noFill/>
          <a:ln>
            <a:noFill/>
          </a:ln>
        </p:spPr>
      </p:pic>
      <p:sp>
        <p:nvSpPr>
          <p:cNvPr id="1609" name="Google Shape;1609;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Console/Terminal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11"/>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Let’s Get Crackin’—Intro to Console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1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Console Commands</a:t>
            </a:r>
            <a:endParaRPr sz="3000">
              <a:latin typeface="Roboto Light"/>
              <a:ea typeface="Roboto Light"/>
              <a:cs typeface="Roboto Light"/>
              <a:sym typeface="Roboto Light"/>
            </a:endParaRPr>
          </a:p>
        </p:txBody>
      </p:sp>
      <p:sp>
        <p:nvSpPr>
          <p:cNvPr id="1621" name="Google Shape;1621;p11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22" name="Google Shape;1622;p11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12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7" name="Shape 1627"/>
        <p:cNvGrpSpPr/>
        <p:nvPr/>
      </p:nvGrpSpPr>
      <p:grpSpPr>
        <a:xfrm>
          <a:off x="0" y="0"/>
          <a:ext cx="0" cy="0"/>
          <a:chOff x="0" y="0"/>
          <a:chExt cx="0" cy="0"/>
        </a:xfrm>
      </p:grpSpPr>
      <p:sp>
        <p:nvSpPr>
          <p:cNvPr id="1628" name="Google Shape;1628;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29" name="Google Shape;1629;p11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1 min</a:t>
            </a:r>
            <a:endParaRPr/>
          </a:p>
        </p:txBody>
      </p:sp>
      <p:sp>
        <p:nvSpPr>
          <p:cNvPr id="1630" name="Google Shape;1630;p113"/>
          <p:cNvSpPr txBox="1"/>
          <p:nvPr>
            <p:ph idx="1" type="subTitle"/>
          </p:nvPr>
        </p:nvSpPr>
        <p:spPr>
          <a:xfrm>
            <a:off x="0" y="675975"/>
            <a:ext cx="9144000" cy="1579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Create a folder on your desktop named code. You’ll put all the code you write today inside that folder.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Best Practices:</a:t>
            </a:r>
            <a:endParaRPr/>
          </a:p>
          <a:p>
            <a:pPr indent="0" lvl="0" marL="0" rtl="0" algn="l">
              <a:spcBef>
                <a:spcPts val="0"/>
              </a:spcBef>
              <a:spcAft>
                <a:spcPts val="0"/>
              </a:spcAft>
              <a:buNone/>
            </a:pPr>
            <a:r>
              <a:t/>
            </a:r>
            <a:endParaRPr/>
          </a:p>
        </p:txBody>
      </p:sp>
      <p:sp>
        <p:nvSpPr>
          <p:cNvPr id="1631" name="Google Shape;1631;p113"/>
          <p:cNvSpPr/>
          <p:nvPr/>
        </p:nvSpPr>
        <p:spPr>
          <a:xfrm>
            <a:off x="1362456" y="1986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3"/>
          <p:cNvSpPr txBox="1"/>
          <p:nvPr>
            <p:ph idx="1" type="subTitle"/>
          </p:nvPr>
        </p:nvSpPr>
        <p:spPr>
          <a:xfrm>
            <a:off x="25" y="20052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Always use lowercase for folder and file names.</a:t>
            </a:r>
            <a:endParaRPr/>
          </a:p>
        </p:txBody>
      </p:sp>
      <p:pic>
        <p:nvPicPr>
          <p:cNvPr id="1633" name="Google Shape;1633;p113"/>
          <p:cNvPicPr preferRelativeResize="0"/>
          <p:nvPr/>
        </p:nvPicPr>
        <p:blipFill rotWithShape="1">
          <a:blip r:embed="rId3">
            <a:alphaModFix/>
          </a:blip>
          <a:srcRect b="1830" l="0" r="0" t="1830"/>
          <a:stretch/>
        </p:blipFill>
        <p:spPr>
          <a:xfrm>
            <a:off x="429768" y="1999836"/>
            <a:ext cx="785567" cy="606900"/>
          </a:xfrm>
          <a:prstGeom prst="rect">
            <a:avLst/>
          </a:prstGeom>
          <a:noFill/>
          <a:ln>
            <a:noFill/>
          </a:ln>
        </p:spPr>
      </p:pic>
      <p:sp>
        <p:nvSpPr>
          <p:cNvPr id="1634" name="Google Shape;1634;p113"/>
          <p:cNvSpPr/>
          <p:nvPr/>
        </p:nvSpPr>
        <p:spPr>
          <a:xfrm>
            <a:off x="1362456" y="266448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3"/>
          <p:cNvSpPr txBox="1"/>
          <p:nvPr>
            <p:ph idx="2" type="subTitle"/>
          </p:nvPr>
        </p:nvSpPr>
        <p:spPr>
          <a:xfrm>
            <a:off x="25" y="268367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Never put spaces in folder and file names.</a:t>
            </a:r>
            <a:endParaRPr/>
          </a:p>
        </p:txBody>
      </p:sp>
      <p:pic>
        <p:nvPicPr>
          <p:cNvPr id="1636" name="Google Shape;1636;p113"/>
          <p:cNvPicPr preferRelativeResize="0"/>
          <p:nvPr/>
        </p:nvPicPr>
        <p:blipFill rotWithShape="1">
          <a:blip r:embed="rId3">
            <a:alphaModFix/>
          </a:blip>
          <a:srcRect b="1830" l="0" r="0" t="1830"/>
          <a:stretch/>
        </p:blipFill>
        <p:spPr>
          <a:xfrm>
            <a:off x="429768" y="2678285"/>
            <a:ext cx="785567" cy="606900"/>
          </a:xfrm>
          <a:prstGeom prst="rect">
            <a:avLst/>
          </a:prstGeom>
          <a:noFill/>
          <a:ln>
            <a:noFill/>
          </a:ln>
        </p:spPr>
      </p:pic>
      <p:sp>
        <p:nvSpPr>
          <p:cNvPr id="1637" name="Google Shape;1637;p113"/>
          <p:cNvSpPr/>
          <p:nvPr/>
        </p:nvSpPr>
        <p:spPr>
          <a:xfrm>
            <a:off x="1362456" y="33519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3"/>
          <p:cNvSpPr txBox="1"/>
          <p:nvPr>
            <p:ph idx="3" type="subTitle"/>
          </p:nvPr>
        </p:nvSpPr>
        <p:spPr>
          <a:xfrm>
            <a:off x="25" y="3371125"/>
            <a:ext cx="8595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Use dashes to separate words in folder and file names.</a:t>
            </a:r>
            <a:endParaRPr/>
          </a:p>
        </p:txBody>
      </p:sp>
      <p:pic>
        <p:nvPicPr>
          <p:cNvPr id="1639" name="Google Shape;1639;p113"/>
          <p:cNvPicPr preferRelativeResize="0"/>
          <p:nvPr/>
        </p:nvPicPr>
        <p:blipFill rotWithShape="1">
          <a:blip r:embed="rId3">
            <a:alphaModFix/>
          </a:blip>
          <a:srcRect b="1830" l="0" r="0" t="1830"/>
          <a:stretch/>
        </p:blipFill>
        <p:spPr>
          <a:xfrm>
            <a:off x="429768" y="3365736"/>
            <a:ext cx="785567" cy="6069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4" name="Shape 1644"/>
        <p:cNvGrpSpPr/>
        <p:nvPr/>
      </p:nvGrpSpPr>
      <p:grpSpPr>
        <a:xfrm>
          <a:off x="0" y="0"/>
          <a:ext cx="0" cy="0"/>
          <a:chOff x="0" y="0"/>
          <a:chExt cx="0" cy="0"/>
        </a:xfrm>
      </p:grpSpPr>
      <p:sp>
        <p:nvSpPr>
          <p:cNvPr id="1645" name="Google Shape;1645;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Console Commands</a:t>
            </a:r>
            <a:endParaRPr>
              <a:latin typeface="Roboto Light"/>
              <a:ea typeface="Roboto Light"/>
              <a:cs typeface="Roboto Light"/>
              <a:sym typeface="Roboto Light"/>
            </a:endParaRPr>
          </a:p>
        </p:txBody>
      </p:sp>
      <p:sp>
        <p:nvSpPr>
          <p:cNvPr id="1646" name="Google Shape;1646;p11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a:t>
            </a:r>
            <a:r>
              <a:rPr lang="en"/>
              <a:t>uggested Time: 12 minutes</a:t>
            </a:r>
            <a:endParaRPr/>
          </a:p>
        </p:txBody>
      </p:sp>
      <p:sp>
        <p:nvSpPr>
          <p:cNvPr id="1647" name="Google Shape;1647;p114"/>
          <p:cNvSpPr txBox="1"/>
          <p:nvPr>
            <p:ph idx="1" type="subTitle"/>
          </p:nvPr>
        </p:nvSpPr>
        <p:spPr>
          <a:xfrm>
            <a:off x="0" y="675975"/>
            <a:ext cx="9144000" cy="2332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From the Terminal/console and using only the command line: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BONUS!</a:t>
            </a:r>
            <a:endParaRPr/>
          </a:p>
        </p:txBody>
      </p:sp>
      <p:sp>
        <p:nvSpPr>
          <p:cNvPr id="1648" name="Google Shape;1648;p114"/>
          <p:cNvSpPr/>
          <p:nvPr/>
        </p:nvSpPr>
        <p:spPr>
          <a:xfrm>
            <a:off x="1045025" y="1085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4"/>
          <p:cNvSpPr txBox="1"/>
          <p:nvPr>
            <p:ph idx="1" type="subTitle"/>
          </p:nvPr>
        </p:nvSpPr>
        <p:spPr>
          <a:xfrm>
            <a:off x="0" y="1099125"/>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folder with the name </a:t>
            </a:r>
            <a:r>
              <a:rPr lang="en" sz="1200">
                <a:highlight>
                  <a:srgbClr val="FFFF00"/>
                </a:highlight>
              </a:rPr>
              <a:t>first-day-stuff</a:t>
            </a:r>
            <a:r>
              <a:rPr lang="en" sz="1200"/>
              <a:t>.</a:t>
            </a:r>
            <a:endParaRPr sz="1200"/>
          </a:p>
        </p:txBody>
      </p:sp>
      <p:sp>
        <p:nvSpPr>
          <p:cNvPr id="1650" name="Google Shape;1650;p114"/>
          <p:cNvSpPr/>
          <p:nvPr/>
        </p:nvSpPr>
        <p:spPr>
          <a:xfrm>
            <a:off x="1045200" y="1608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4"/>
          <p:cNvSpPr txBox="1"/>
          <p:nvPr>
            <p:ph idx="2" type="subTitle"/>
          </p:nvPr>
        </p:nvSpPr>
        <p:spPr>
          <a:xfrm>
            <a:off x="250" y="1621750"/>
            <a:ext cx="91440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a new HTML file with the name </a:t>
            </a:r>
            <a:r>
              <a:rPr lang="en" sz="1200">
                <a:highlight>
                  <a:srgbClr val="FFFF00"/>
                </a:highlight>
              </a:rPr>
              <a:t>first-day.html</a:t>
            </a:r>
            <a:r>
              <a:rPr lang="en" sz="1200"/>
              <a:t>.</a:t>
            </a:r>
            <a:endParaRPr sz="1200"/>
          </a:p>
        </p:txBody>
      </p:sp>
      <p:sp>
        <p:nvSpPr>
          <p:cNvPr id="1652" name="Google Shape;1652;p114"/>
          <p:cNvSpPr/>
          <p:nvPr/>
        </p:nvSpPr>
        <p:spPr>
          <a:xfrm>
            <a:off x="1045075" y="21312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4"/>
          <p:cNvSpPr txBox="1"/>
          <p:nvPr>
            <p:ph idx="3" type="subTitle"/>
          </p:nvPr>
        </p:nvSpPr>
        <p:spPr>
          <a:xfrm>
            <a:off x="0" y="2144900"/>
            <a:ext cx="91440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Open the current folder containing the new HTML file.</a:t>
            </a:r>
            <a:endParaRPr sz="1200"/>
          </a:p>
        </p:txBody>
      </p:sp>
      <p:sp>
        <p:nvSpPr>
          <p:cNvPr id="1654" name="Google Shape;1654;p114"/>
          <p:cNvSpPr/>
          <p:nvPr/>
        </p:nvSpPr>
        <p:spPr>
          <a:xfrm>
            <a:off x="1045100" y="30240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4"/>
          <p:cNvSpPr txBox="1"/>
          <p:nvPr>
            <p:ph idx="4" type="subTitle"/>
          </p:nvPr>
        </p:nvSpPr>
        <p:spPr>
          <a:xfrm>
            <a:off x="0" y="3037750"/>
            <a:ext cx="9168600" cy="4464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directories/folders with the names </a:t>
            </a:r>
            <a:r>
              <a:rPr lang="en" sz="1200">
                <a:highlight>
                  <a:srgbClr val="FFFF00"/>
                </a:highlight>
              </a:rPr>
              <a:t>one-folder</a:t>
            </a:r>
            <a:r>
              <a:rPr lang="en" sz="1200"/>
              <a:t> and </a:t>
            </a:r>
            <a:r>
              <a:rPr lang="en" sz="1200">
                <a:highlight>
                  <a:srgbClr val="FFFF00"/>
                </a:highlight>
              </a:rPr>
              <a:t>second-folder</a:t>
            </a:r>
            <a:r>
              <a:rPr lang="en" sz="1200"/>
              <a:t> with one command.</a:t>
            </a:r>
            <a:endParaRPr sz="1200"/>
          </a:p>
        </p:txBody>
      </p:sp>
      <p:sp>
        <p:nvSpPr>
          <p:cNvPr id="1656" name="Google Shape;1656;p114"/>
          <p:cNvSpPr/>
          <p:nvPr/>
        </p:nvSpPr>
        <p:spPr>
          <a:xfrm>
            <a:off x="1045100" y="35466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4"/>
          <p:cNvSpPr txBox="1"/>
          <p:nvPr>
            <p:ph idx="5" type="subTitle"/>
          </p:nvPr>
        </p:nvSpPr>
        <p:spPr>
          <a:xfrm>
            <a:off x="-50" y="3560375"/>
            <a:ext cx="9168600" cy="457200"/>
          </a:xfrm>
          <a:prstGeom prst="rect">
            <a:avLst/>
          </a:prstGeom>
          <a:noFill/>
          <a:ln>
            <a:noFill/>
          </a:ln>
        </p:spPr>
        <p:txBody>
          <a:bodyPr anchorCtr="0" anchor="ctr" bIns="0" lIns="1325875" spcFirstLastPara="1" rIns="457200" wrap="square" tIns="0">
            <a:noAutofit/>
          </a:bodyPr>
          <a:lstStyle/>
          <a:p>
            <a:pPr indent="0" lvl="0" marL="0" rtl="0" algn="l">
              <a:spcBef>
                <a:spcPts val="0"/>
              </a:spcBef>
              <a:spcAft>
                <a:spcPts val="0"/>
              </a:spcAft>
              <a:buNone/>
            </a:pPr>
            <a:r>
              <a:rPr lang="en" sz="1200"/>
              <a:t>Create multiple files with the names </a:t>
            </a:r>
            <a:r>
              <a:rPr lang="en" sz="1200">
                <a:highlight>
                  <a:srgbClr val="FFFF00"/>
                </a:highlight>
              </a:rPr>
              <a:t>one.html</a:t>
            </a:r>
            <a:r>
              <a:rPr lang="en" sz="1200"/>
              <a:t> and </a:t>
            </a:r>
            <a:r>
              <a:rPr lang="en" sz="1200">
                <a:highlight>
                  <a:srgbClr val="FFFF00"/>
                </a:highlight>
              </a:rPr>
              <a:t>two.html</a:t>
            </a:r>
            <a:r>
              <a:rPr lang="en" sz="1200"/>
              <a:t> with one command in the </a:t>
            </a:r>
            <a:r>
              <a:rPr lang="en" sz="1200">
                <a:highlight>
                  <a:srgbClr val="FFFF00"/>
                </a:highlight>
              </a:rPr>
              <a:t>first-day-stuff</a:t>
            </a:r>
            <a:r>
              <a:rPr lang="en" sz="1200"/>
              <a:t> directory.</a:t>
            </a:r>
            <a:endParaRPr sz="1200"/>
          </a:p>
        </p:txBody>
      </p:sp>
      <p:pic>
        <p:nvPicPr>
          <p:cNvPr id="1658" name="Google Shape;1658;p114"/>
          <p:cNvPicPr preferRelativeResize="0"/>
          <p:nvPr/>
        </p:nvPicPr>
        <p:blipFill rotWithShape="1">
          <a:blip r:embed="rId3">
            <a:alphaModFix/>
          </a:blip>
          <a:srcRect b="1830" l="0" r="0" t="1830"/>
          <a:stretch/>
        </p:blipFill>
        <p:spPr>
          <a:xfrm>
            <a:off x="429768" y="1095388"/>
            <a:ext cx="521208" cy="396118"/>
          </a:xfrm>
          <a:prstGeom prst="rect">
            <a:avLst/>
          </a:prstGeom>
          <a:noFill/>
          <a:ln>
            <a:noFill/>
          </a:ln>
        </p:spPr>
      </p:pic>
      <p:pic>
        <p:nvPicPr>
          <p:cNvPr id="1659" name="Google Shape;1659;p114"/>
          <p:cNvPicPr preferRelativeResize="0"/>
          <p:nvPr/>
        </p:nvPicPr>
        <p:blipFill rotWithShape="1">
          <a:blip r:embed="rId3">
            <a:alphaModFix/>
          </a:blip>
          <a:srcRect b="1830" l="0" r="0" t="1830"/>
          <a:stretch/>
        </p:blipFill>
        <p:spPr>
          <a:xfrm>
            <a:off x="429768" y="1633450"/>
            <a:ext cx="521208" cy="396118"/>
          </a:xfrm>
          <a:prstGeom prst="rect">
            <a:avLst/>
          </a:prstGeom>
          <a:noFill/>
          <a:ln>
            <a:noFill/>
          </a:ln>
        </p:spPr>
      </p:pic>
      <p:pic>
        <p:nvPicPr>
          <p:cNvPr id="1660" name="Google Shape;1660;p114"/>
          <p:cNvPicPr preferRelativeResize="0"/>
          <p:nvPr/>
        </p:nvPicPr>
        <p:blipFill rotWithShape="1">
          <a:blip r:embed="rId3">
            <a:alphaModFix/>
          </a:blip>
          <a:srcRect b="1830" l="0" r="0" t="1830"/>
          <a:stretch/>
        </p:blipFill>
        <p:spPr>
          <a:xfrm>
            <a:off x="429768" y="2129400"/>
            <a:ext cx="521208" cy="396118"/>
          </a:xfrm>
          <a:prstGeom prst="rect">
            <a:avLst/>
          </a:prstGeom>
          <a:noFill/>
          <a:ln>
            <a:noFill/>
          </a:ln>
        </p:spPr>
      </p:pic>
      <p:pic>
        <p:nvPicPr>
          <p:cNvPr id="1661" name="Google Shape;1661;p114"/>
          <p:cNvPicPr preferRelativeResize="0"/>
          <p:nvPr/>
        </p:nvPicPr>
        <p:blipFill rotWithShape="1">
          <a:blip r:embed="rId4">
            <a:alphaModFix/>
          </a:blip>
          <a:srcRect b="1037" l="0" r="0" t="1047"/>
          <a:stretch/>
        </p:blipFill>
        <p:spPr>
          <a:xfrm>
            <a:off x="429768" y="3049188"/>
            <a:ext cx="521208" cy="396118"/>
          </a:xfrm>
          <a:prstGeom prst="rect">
            <a:avLst/>
          </a:prstGeom>
          <a:noFill/>
          <a:ln>
            <a:noFill/>
          </a:ln>
        </p:spPr>
      </p:pic>
      <p:pic>
        <p:nvPicPr>
          <p:cNvPr id="1662" name="Google Shape;1662;p114"/>
          <p:cNvPicPr preferRelativeResize="0"/>
          <p:nvPr/>
        </p:nvPicPr>
        <p:blipFill rotWithShape="1">
          <a:blip r:embed="rId5">
            <a:alphaModFix/>
          </a:blip>
          <a:srcRect b="1390" l="0" r="0" t="1380"/>
          <a:stretch/>
        </p:blipFill>
        <p:spPr>
          <a:xfrm>
            <a:off x="429768" y="3566160"/>
            <a:ext cx="520980" cy="39319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pic>
        <p:nvPicPr>
          <p:cNvPr id="1668" name="Google Shape;1668;p115"/>
          <p:cNvPicPr preferRelativeResize="0"/>
          <p:nvPr/>
        </p:nvPicPr>
        <p:blipFill>
          <a:blip r:embed="rId3">
            <a:alphaModFix/>
          </a:blip>
          <a:stretch>
            <a:fillRect/>
          </a:stretch>
        </p:blipFill>
        <p:spPr>
          <a:xfrm>
            <a:off x="-12300" y="0"/>
            <a:ext cx="9168600" cy="5157338"/>
          </a:xfrm>
          <a:prstGeom prst="rect">
            <a:avLst/>
          </a:prstGeom>
          <a:noFill/>
          <a:ln>
            <a:noFill/>
          </a:ln>
        </p:spPr>
      </p:pic>
      <p:sp>
        <p:nvSpPr>
          <p:cNvPr id="1669" name="Google Shape;1669;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Intro to Console: </a:t>
            </a:r>
            <a:r>
              <a:rPr lang="en"/>
              <a:t>Discuss with Neighbors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cxnSp>
        <p:nvCxnSpPr>
          <p:cNvPr id="1670" name="Google Shape;1670;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1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77" name="Google Shape;1677;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Hello, HTML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2" name="Shape 1682"/>
        <p:cNvGrpSpPr/>
        <p:nvPr/>
      </p:nvGrpSpPr>
      <p:grpSpPr>
        <a:xfrm>
          <a:off x="0" y="0"/>
          <a:ext cx="0" cy="0"/>
          <a:chOff x="0" y="0"/>
          <a:chExt cx="0" cy="0"/>
        </a:xfrm>
      </p:grpSpPr>
      <p:pic>
        <p:nvPicPr>
          <p:cNvPr descr="http://www.99lime.com/_bak/topics/you-only-need-10-tags/assets/example3.jpg" id="1683" name="Google Shape;1683;p117"/>
          <p:cNvPicPr preferRelativeResize="0"/>
          <p:nvPr/>
        </p:nvPicPr>
        <p:blipFill rotWithShape="1">
          <a:blip r:embed="rId3">
            <a:alphaModFix/>
          </a:blip>
          <a:srcRect b="0" l="0" r="0" t="0"/>
          <a:stretch/>
        </p:blipFill>
        <p:spPr>
          <a:xfrm>
            <a:off x="4870314" y="939719"/>
            <a:ext cx="3582222" cy="3106015"/>
          </a:xfrm>
          <a:prstGeom prst="rect">
            <a:avLst/>
          </a:prstGeom>
          <a:noFill/>
          <a:ln>
            <a:noFill/>
          </a:ln>
        </p:spPr>
      </p:pic>
      <p:sp>
        <p:nvSpPr>
          <p:cNvPr id="1684" name="Google Shape;1684;p11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&lt;title&gt;Intro to HTML&lt;/title&gt;</a:t>
            </a:r>
            <a:endParaRPr/>
          </a:p>
        </p:txBody>
      </p:sp>
      <p:sp>
        <p:nvSpPr>
          <p:cNvPr id="1685" name="Google Shape;1685;p11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HTML5</a:t>
            </a:r>
            <a:endParaRPr/>
          </a:p>
        </p:txBody>
      </p:sp>
      <p:sp>
        <p:nvSpPr>
          <p:cNvPr id="1686" name="Google Shape;1686;p117"/>
          <p:cNvSpPr txBox="1"/>
          <p:nvPr>
            <p:ph idx="3" type="body"/>
          </p:nvPr>
        </p:nvSpPr>
        <p:spPr>
          <a:xfrm>
            <a:off x="175" y="1284250"/>
            <a:ext cx="4342500" cy="1901400"/>
          </a:xfrm>
          <a:prstGeom prst="rect">
            <a:avLst/>
          </a:prstGeom>
        </p:spPr>
        <p:txBody>
          <a:bodyPr anchorCtr="0" anchor="t" bIns="914400" lIns="457200" spcFirstLastPara="1" rIns="457200" wrap="square" tIns="0">
            <a:noAutofit/>
          </a:bodyPr>
          <a:lstStyle/>
          <a:p>
            <a:pPr indent="-205740" lvl="0" marL="320040" rtl="0" algn="l">
              <a:spcBef>
                <a:spcPts val="0"/>
              </a:spcBef>
              <a:spcAft>
                <a:spcPts val="0"/>
              </a:spcAft>
              <a:buSzPts val="1800"/>
              <a:buChar char="●"/>
            </a:pPr>
            <a:r>
              <a:rPr lang="en" sz="1800"/>
              <a:t>HTML is one of the three base languages behind every website.</a:t>
            </a:r>
            <a:endParaRPr sz="1800"/>
          </a:p>
          <a:p>
            <a:pPr indent="-205740" lvl="0" marL="320040" rtl="0" algn="l">
              <a:spcBef>
                <a:spcPts val="1000"/>
              </a:spcBef>
              <a:spcAft>
                <a:spcPts val="1000"/>
              </a:spcAft>
              <a:buSzPts val="1800"/>
              <a:buChar char="●"/>
            </a:pPr>
            <a:r>
              <a:rPr lang="en" sz="1800"/>
              <a:t>It defines all the basic content and a bit of formatting.</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0" name="Shape 1690"/>
        <p:cNvGrpSpPr/>
        <p:nvPr/>
      </p:nvGrpSpPr>
      <p:grpSpPr>
        <a:xfrm>
          <a:off x="0" y="0"/>
          <a:ext cx="0" cy="0"/>
          <a:chOff x="0" y="0"/>
          <a:chExt cx="0" cy="0"/>
        </a:xfrm>
      </p:grpSpPr>
      <p:sp>
        <p:nvSpPr>
          <p:cNvPr id="1691" name="Google Shape;1691;p118"/>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Intro to HTML</a:t>
            </a:r>
            <a:endParaRPr sz="3000">
              <a:latin typeface="Roboto Light"/>
              <a:ea typeface="Roboto Light"/>
              <a:cs typeface="Roboto Light"/>
              <a:sym typeface="Roboto Light"/>
            </a:endParaRPr>
          </a:p>
        </p:txBody>
      </p:sp>
      <p:sp>
        <p:nvSpPr>
          <p:cNvPr id="1692" name="Google Shape;1692;p11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93" name="Google Shape;1693;p118"/>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 Activity: </a:t>
            </a:r>
            <a:r>
              <a:rPr lang="en">
                <a:latin typeface="Roboto Light"/>
                <a:ea typeface="Roboto Light"/>
                <a:cs typeface="Roboto Light"/>
                <a:sym typeface="Roboto Light"/>
              </a:rPr>
              <a:t>Intro to HTML</a:t>
            </a:r>
            <a:endParaRPr>
              <a:latin typeface="Roboto Light"/>
              <a:ea typeface="Roboto Light"/>
              <a:cs typeface="Roboto Light"/>
              <a:sym typeface="Roboto Light"/>
            </a:endParaRPr>
          </a:p>
        </p:txBody>
      </p:sp>
      <p:sp>
        <p:nvSpPr>
          <p:cNvPr id="1700" name="Google Shape;1700;p119"/>
          <p:cNvSpPr txBox="1"/>
          <p:nvPr>
            <p:ph idx="2" type="body"/>
          </p:nvPr>
        </p:nvSpPr>
        <p:spPr>
          <a:xfrm>
            <a:off x="0" y="889125"/>
            <a:ext cx="9144000" cy="3199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rPr b="1" lang="en" sz="1300"/>
              <a:t>In a new HTML file, create the basic structure of an HTML document and include the following in it:</a:t>
            </a:r>
            <a:endParaRPr b="1" sz="1300"/>
          </a:p>
          <a:p>
            <a:pPr indent="-173990" lvl="0" marL="320040" rtl="0" algn="l">
              <a:spcBef>
                <a:spcPts val="300"/>
              </a:spcBef>
              <a:spcAft>
                <a:spcPts val="0"/>
              </a:spcAft>
              <a:buSzPts val="1300"/>
              <a:buChar char="●"/>
            </a:pPr>
            <a:r>
              <a:rPr lang="en" sz="1300"/>
              <a:t>DOCTYPE declaration</a:t>
            </a:r>
            <a:endParaRPr sz="1300"/>
          </a:p>
          <a:p>
            <a:pPr indent="-173990" lvl="0" marL="320040" rtl="0" algn="l">
              <a:spcBef>
                <a:spcPts val="0"/>
              </a:spcBef>
              <a:spcAft>
                <a:spcPts val="0"/>
              </a:spcAft>
              <a:buSzPts val="1300"/>
              <a:buChar char="●"/>
            </a:pPr>
            <a:r>
              <a:rPr lang="en" sz="1300"/>
              <a:t>Head tag with a title tag</a:t>
            </a:r>
            <a:endParaRPr sz="1300"/>
          </a:p>
          <a:p>
            <a:pPr indent="-173990" lvl="0" marL="320040" rtl="0" algn="l">
              <a:spcBef>
                <a:spcPts val="0"/>
              </a:spcBef>
              <a:spcAft>
                <a:spcPts val="0"/>
              </a:spcAft>
              <a:buSzPts val="1300"/>
              <a:buChar char="●"/>
            </a:pPr>
            <a:r>
              <a:rPr lang="en" sz="1300"/>
              <a:t>H1 tag with a title of your choice</a:t>
            </a:r>
            <a:endParaRPr sz="1300"/>
          </a:p>
          <a:p>
            <a:pPr indent="-173990" lvl="0" marL="320040" rtl="0" algn="l">
              <a:spcBef>
                <a:spcPts val="0"/>
              </a:spcBef>
              <a:spcAft>
                <a:spcPts val="0"/>
              </a:spcAft>
              <a:buSzPts val="1300"/>
              <a:buChar char="●"/>
            </a:pPr>
            <a:r>
              <a:rPr lang="en" sz="1300"/>
              <a:t>An embedded image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Now add the following three links to your page:</a:t>
            </a:r>
            <a:endParaRPr b="1" sz="1300"/>
          </a:p>
          <a:p>
            <a:pPr indent="-173990" lvl="0" marL="320040" rtl="0" algn="l">
              <a:spcBef>
                <a:spcPts val="300"/>
              </a:spcBef>
              <a:spcAft>
                <a:spcPts val="0"/>
              </a:spcAft>
              <a:buSzPts val="1300"/>
              <a:buChar char="●"/>
            </a:pPr>
            <a:r>
              <a:rPr lang="en" sz="1300"/>
              <a:t>One link that has target="_blank" so that it opens a new tab when clicked</a:t>
            </a:r>
            <a:endParaRPr sz="1300"/>
          </a:p>
          <a:p>
            <a:pPr indent="-173990" lvl="0" marL="320040" rtl="0" algn="l">
              <a:spcBef>
                <a:spcPts val="0"/>
              </a:spcBef>
              <a:spcAft>
                <a:spcPts val="0"/>
              </a:spcAft>
              <a:buSzPts val="1300"/>
              <a:buChar char="●"/>
            </a:pPr>
            <a:r>
              <a:rPr lang="en" sz="1300"/>
              <a:t>One link that is bold</a:t>
            </a:r>
            <a:endParaRPr sz="1300"/>
          </a:p>
          <a:p>
            <a:pPr indent="-173990" lvl="0" marL="320040" rtl="0" algn="l">
              <a:spcBef>
                <a:spcPts val="0"/>
              </a:spcBef>
              <a:spcAft>
                <a:spcPts val="0"/>
              </a:spcAft>
              <a:buSzPts val="1300"/>
              <a:buChar char="●"/>
            </a:pPr>
            <a:r>
              <a:rPr lang="en" sz="1300"/>
              <a:t>One link that is only a placeholder (it goes nowhere)</a:t>
            </a:r>
            <a:endParaRPr sz="1300"/>
          </a:p>
          <a:p>
            <a:pPr indent="0" lvl="0" marL="0" rtl="0" algn="l">
              <a:spcBef>
                <a:spcPts val="300"/>
              </a:spcBef>
              <a:spcAft>
                <a:spcPts val="0"/>
              </a:spcAft>
              <a:buNone/>
            </a:pPr>
            <a:r>
              <a:t/>
            </a:r>
            <a:endParaRPr sz="1300"/>
          </a:p>
          <a:p>
            <a:pPr indent="0" lvl="0" marL="0" rtl="0" algn="l">
              <a:spcBef>
                <a:spcPts val="300"/>
              </a:spcBef>
              <a:spcAft>
                <a:spcPts val="0"/>
              </a:spcAft>
              <a:buNone/>
            </a:pPr>
            <a:r>
              <a:rPr b="1" lang="en" sz="1300"/>
              <a:t>BONUS!</a:t>
            </a:r>
            <a:endParaRPr b="1" sz="1300"/>
          </a:p>
          <a:p>
            <a:pPr indent="-173990" lvl="0" marL="320040" rtl="0" algn="l">
              <a:spcBef>
                <a:spcPts val="300"/>
              </a:spcBef>
              <a:spcAft>
                <a:spcPts val="0"/>
              </a:spcAft>
              <a:buSzPts val="1300"/>
              <a:buChar char="●"/>
            </a:pPr>
            <a:r>
              <a:rPr lang="en" sz="1300"/>
              <a:t>Create an ordered list of steps to make a sandwich</a:t>
            </a:r>
            <a:endParaRPr sz="1300"/>
          </a:p>
          <a:p>
            <a:pPr indent="-173990" lvl="0" marL="320040" rtl="0" algn="l">
              <a:spcBef>
                <a:spcPts val="0"/>
              </a:spcBef>
              <a:spcAft>
                <a:spcPts val="0"/>
              </a:spcAft>
              <a:buSzPts val="1300"/>
              <a:buChar char="●"/>
            </a:pPr>
            <a:r>
              <a:rPr lang="en" sz="1300"/>
              <a:t>Create an unordered list of five bands/musicians you like</a:t>
            </a:r>
            <a:endParaRPr sz="1300"/>
          </a:p>
          <a:p>
            <a:pPr indent="-173990" lvl="0" marL="320040" rtl="0" algn="l">
              <a:spcBef>
                <a:spcPts val="0"/>
              </a:spcBef>
              <a:spcAft>
                <a:spcPts val="0"/>
              </a:spcAft>
              <a:buSzPts val="1300"/>
              <a:buChar char="●"/>
            </a:pPr>
            <a:r>
              <a:rPr lang="en" sz="1300"/>
              <a:t>Create a table with two columns (animal class and animal name) and four rows of animals</a:t>
            </a:r>
            <a:endParaRPr sz="1300"/>
          </a:p>
          <a:p>
            <a:pPr indent="-173990" lvl="0" marL="320040" rtl="0" algn="l">
              <a:spcBef>
                <a:spcPts val="0"/>
              </a:spcBef>
              <a:spcAft>
                <a:spcPts val="0"/>
              </a:spcAft>
              <a:buSzPts val="1300"/>
              <a:buChar char="●"/>
            </a:pPr>
            <a:r>
              <a:rPr lang="en" sz="1300"/>
              <a:t>Use an alternate way of separating links without line breaks</a:t>
            </a:r>
            <a:endParaRPr sz="1300"/>
          </a:p>
          <a:p>
            <a:pPr indent="-173990" lvl="0" marL="320040" rtl="0" algn="l">
              <a:spcBef>
                <a:spcPts val="0"/>
              </a:spcBef>
              <a:spcAft>
                <a:spcPts val="0"/>
              </a:spcAft>
              <a:buSzPts val="1300"/>
              <a:buChar char="●"/>
            </a:pPr>
            <a:r>
              <a:rPr lang="en" sz="1300"/>
              <a:t>Embed a YouTube video of your favorite band/musician</a:t>
            </a:r>
            <a:endParaRPr sz="1300"/>
          </a:p>
          <a:p>
            <a:pPr indent="0" lvl="0" marL="0" rtl="0" algn="l">
              <a:spcBef>
                <a:spcPts val="300"/>
              </a:spcBef>
              <a:spcAft>
                <a:spcPts val="0"/>
              </a:spcAft>
              <a:buNone/>
            </a:pPr>
            <a:r>
              <a:t/>
            </a:r>
            <a:endParaRPr sz="1300"/>
          </a:p>
          <a:p>
            <a:pPr indent="0" lvl="0" marL="0" rtl="0" algn="l">
              <a:spcBef>
                <a:spcPts val="300"/>
              </a:spcBef>
              <a:spcAft>
                <a:spcPts val="300"/>
              </a:spcAft>
              <a:buNone/>
            </a:pPr>
            <a:r>
              <a:t/>
            </a:r>
            <a:endParaRPr sz="1300"/>
          </a:p>
        </p:txBody>
      </p:sp>
      <p:sp>
        <p:nvSpPr>
          <p:cNvPr id="1701" name="Google Shape;1701;p11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5 minutes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75"/>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Yo</a:t>
            </a:r>
            <a:r>
              <a:rPr b="1" lang="en" sz="3000"/>
              <a:t>ur Goal = Our Goal</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As instructors, we take your goals very, very seriously.</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0"/>
          <p:cNvPicPr preferRelativeResize="0"/>
          <p:nvPr/>
        </p:nvPicPr>
        <p:blipFill rotWithShape="1">
          <a:blip r:embed="rId3">
            <a:alphaModFix/>
          </a:blip>
          <a:srcRect b="0" l="0" r="0" t="0"/>
          <a:stretch/>
        </p:blipFill>
        <p:spPr>
          <a:xfrm>
            <a:off x="452188" y="1183050"/>
            <a:ext cx="6257925" cy="3550360"/>
          </a:xfrm>
          <a:prstGeom prst="rect">
            <a:avLst/>
          </a:prstGeom>
          <a:noFill/>
          <a:ln>
            <a:noFill/>
          </a:ln>
        </p:spPr>
      </p:pic>
      <p:sp>
        <p:nvSpPr>
          <p:cNvPr id="1708" name="Google Shape;1708;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YouTube Video Walkthrough</a:t>
            </a:r>
            <a:endParaRPr/>
          </a:p>
        </p:txBody>
      </p:sp>
      <p:sp>
        <p:nvSpPr>
          <p:cNvPr id="1709" name="Google Shape;1709;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Watch the </a:t>
            </a:r>
            <a:r>
              <a:rPr lang="en" u="sng">
                <a:solidFill>
                  <a:schemeClr val="hlink"/>
                </a:solidFill>
                <a:hlinkClick r:id="rId4"/>
              </a:rPr>
              <a:t>walkthrough video</a:t>
            </a:r>
            <a:r>
              <a:rPr lang="en"/>
              <a:t>:</a:t>
            </a:r>
            <a:endParaRPr/>
          </a:p>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&lt;title&gt;Intro to HTML&lt;/title&gt;</a:t>
            </a:r>
            <a:endParaRPr>
              <a:solidFill>
                <a:schemeClr val="dk1"/>
              </a:solidFill>
            </a:endParaRPr>
          </a:p>
          <a:p>
            <a:pPr indent="0" lvl="0" marL="0" rtl="0" algn="l">
              <a:spcBef>
                <a:spcPts val="0"/>
              </a:spcBef>
              <a:spcAft>
                <a:spcPts val="0"/>
              </a:spcAft>
              <a:buNone/>
            </a:pPr>
            <a:r>
              <a:t/>
            </a:r>
            <a:endParaRPr/>
          </a:p>
        </p:txBody>
      </p:sp>
      <p:sp>
        <p:nvSpPr>
          <p:cNvPr id="1716" name="Google Shape;1716;p121"/>
          <p:cNvSpPr txBox="1"/>
          <p:nvPr>
            <p:ph idx="1" type="subTitle"/>
          </p:nvPr>
        </p:nvSpPr>
        <p:spPr>
          <a:xfrm>
            <a:off x="3025575" y="2206950"/>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3600"/>
              <a:t>How’d it go?</a:t>
            </a:r>
            <a:endParaRPr sz="3600"/>
          </a:p>
        </p:txBody>
      </p:sp>
      <p:pic>
        <p:nvPicPr>
          <p:cNvPr id="1717" name="Google Shape;1717;p121"/>
          <p:cNvPicPr preferRelativeResize="0"/>
          <p:nvPr/>
        </p:nvPicPr>
        <p:blipFill>
          <a:blip r:embed="rId3">
            <a:alphaModFix/>
          </a:blip>
          <a:stretch>
            <a:fillRect/>
          </a:stretch>
        </p:blipFill>
        <p:spPr>
          <a:xfrm>
            <a:off x="825300" y="1471613"/>
            <a:ext cx="2200276" cy="22002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122"/>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Next Class</a:t>
            </a:r>
            <a:endParaRPr/>
          </a:p>
        </p:txBody>
      </p:sp>
      <p:sp>
        <p:nvSpPr>
          <p:cNvPr id="1723" name="Google Shape;1723;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lang="en" sz="3600"/>
              <a:t>Homework Assignment</a:t>
            </a:r>
            <a:endParaRPr sz="3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8" name="Shape 1728"/>
        <p:cNvGrpSpPr/>
        <p:nvPr/>
      </p:nvGrpSpPr>
      <p:grpSpPr>
        <a:xfrm>
          <a:off x="0" y="0"/>
          <a:ext cx="0" cy="0"/>
          <a:chOff x="0" y="0"/>
          <a:chExt cx="0" cy="0"/>
        </a:xfrm>
      </p:grpSpPr>
      <p:sp>
        <p:nvSpPr>
          <p:cNvPr id="1729" name="Google Shape;1729;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Homework Assignment </a:t>
            </a:r>
            <a:endParaRPr/>
          </a:p>
        </p:txBody>
      </p:sp>
      <p:sp>
        <p:nvSpPr>
          <p:cNvPr id="1730" name="Google Shape;1730;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Due Date: </a:t>
            </a:r>
            <a:r>
              <a:rPr lang="en"/>
              <a:t>Next Class</a:t>
            </a:r>
            <a:endParaRPr/>
          </a:p>
        </p:txBody>
      </p:sp>
      <p:sp>
        <p:nvSpPr>
          <p:cNvPr id="1731" name="Google Shape;1731;p123"/>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2" name="Google Shape;1732;p123"/>
          <p:cNvGrpSpPr/>
          <p:nvPr/>
        </p:nvGrpSpPr>
        <p:grpSpPr>
          <a:xfrm>
            <a:off x="457200" y="921613"/>
            <a:ext cx="776889" cy="621300"/>
            <a:chOff x="457200" y="1378813"/>
            <a:chExt cx="776889" cy="621300"/>
          </a:xfrm>
        </p:grpSpPr>
        <p:sp>
          <p:nvSpPr>
            <p:cNvPr id="1733" name="Google Shape;1733;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34" name="Google Shape;1734;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5" name="Google Shape;1735;p123"/>
          <p:cNvGrpSpPr/>
          <p:nvPr/>
        </p:nvGrpSpPr>
        <p:grpSpPr>
          <a:xfrm>
            <a:off x="457200" y="1771525"/>
            <a:ext cx="776889" cy="621300"/>
            <a:chOff x="457200" y="1378813"/>
            <a:chExt cx="776889" cy="621300"/>
          </a:xfrm>
        </p:grpSpPr>
        <p:sp>
          <p:nvSpPr>
            <p:cNvPr id="1736" name="Google Shape;1736;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37" name="Google Shape;1737;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123"/>
          <p:cNvGrpSpPr/>
          <p:nvPr/>
        </p:nvGrpSpPr>
        <p:grpSpPr>
          <a:xfrm>
            <a:off x="457200" y="2616650"/>
            <a:ext cx="776889" cy="621300"/>
            <a:chOff x="457200" y="1378813"/>
            <a:chExt cx="776889" cy="621300"/>
          </a:xfrm>
        </p:grpSpPr>
        <p:sp>
          <p:nvSpPr>
            <p:cNvPr id="1739" name="Google Shape;1739;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0" name="Google Shape;1740;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1" name="Google Shape;1741;p123"/>
          <p:cNvSpPr txBox="1"/>
          <p:nvPr>
            <p:ph idx="1" type="subTitle"/>
          </p:nvPr>
        </p:nvSpPr>
        <p:spPr>
          <a:xfrm>
            <a:off x="-12300" y="940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Figure out where the GitHub repo is for our class. </a:t>
            </a:r>
            <a:endParaRPr/>
          </a:p>
        </p:txBody>
      </p:sp>
      <p:sp>
        <p:nvSpPr>
          <p:cNvPr id="1742" name="Google Shape;1742;p123"/>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23"/>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23"/>
          <p:cNvSpPr txBox="1"/>
          <p:nvPr>
            <p:ph idx="2" type="subTitle"/>
          </p:nvPr>
        </p:nvSpPr>
        <p:spPr>
          <a:xfrm>
            <a:off x="-12300" y="17763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Terminal example from today’s class. </a:t>
            </a:r>
            <a:endParaRPr/>
          </a:p>
        </p:txBody>
      </p:sp>
      <p:sp>
        <p:nvSpPr>
          <p:cNvPr id="1745" name="Google Shape;1745;p123"/>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Redo the HTML example from today’s class. </a:t>
            </a:r>
            <a:br>
              <a:rPr lang="en"/>
            </a:br>
            <a:r>
              <a:rPr lang="en"/>
              <a:t>(Watch the </a:t>
            </a:r>
            <a:r>
              <a:rPr lang="en" u="sng">
                <a:solidFill>
                  <a:schemeClr val="hlink"/>
                </a:solidFill>
                <a:hlinkClick r:id="rId3"/>
              </a:rPr>
              <a:t>walkthrough video</a:t>
            </a:r>
            <a:r>
              <a:rPr lang="en"/>
              <a:t> if you feel a bit lost.)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Support Team</a:t>
            </a:r>
            <a:r>
              <a:rPr lang="en"/>
              <a:t> Promise</a:t>
            </a:r>
            <a:endParaRPr/>
          </a:p>
        </p:txBody>
      </p:sp>
      <p:sp>
        <p:nvSpPr>
          <p:cNvPr id="1125" name="Google Shape;1125;p76"/>
          <p:cNvSpPr txBox="1"/>
          <p:nvPr>
            <p:ph idx="1" type="subTitle"/>
          </p:nvPr>
        </p:nvSpPr>
        <p:spPr>
          <a:xfrm>
            <a:off x="0" y="675975"/>
            <a:ext cx="9307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1600"/>
              <a:t>If you’re willing to put in the time and take our advice, we’re here to help you 100% of the way. </a:t>
            </a:r>
            <a:endParaRPr sz="1600"/>
          </a:p>
        </p:txBody>
      </p:sp>
      <p:sp>
        <p:nvSpPr>
          <p:cNvPr id="1126" name="Google Shape;1126;p76"/>
          <p:cNvSpPr txBox="1"/>
          <p:nvPr>
            <p:ph idx="3" type="body"/>
          </p:nvPr>
        </p:nvSpPr>
        <p:spPr>
          <a:xfrm>
            <a:off x="175" y="1250650"/>
            <a:ext cx="3185700" cy="36561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600"/>
              <a:t>This goes for everyone working on this program:</a:t>
            </a:r>
            <a:endParaRPr sz="1600"/>
          </a:p>
          <a:p>
            <a:pPr indent="-193040" lvl="0" marL="320040" rtl="0" algn="l">
              <a:spcBef>
                <a:spcPts val="800"/>
              </a:spcBef>
              <a:spcAft>
                <a:spcPts val="0"/>
              </a:spcAft>
              <a:buSzPts val="1600"/>
              <a:buChar char="●"/>
            </a:pPr>
            <a:r>
              <a:rPr lang="en" sz="1600"/>
              <a:t>Instructors</a:t>
            </a:r>
            <a:endParaRPr sz="1600"/>
          </a:p>
          <a:p>
            <a:pPr indent="-193040" lvl="0" marL="320040" rtl="0" algn="l">
              <a:spcBef>
                <a:spcPts val="1000"/>
              </a:spcBef>
              <a:spcAft>
                <a:spcPts val="0"/>
              </a:spcAft>
              <a:buSzPts val="1600"/>
              <a:buChar char="●"/>
            </a:pPr>
            <a:r>
              <a:rPr lang="en" sz="1600"/>
              <a:t>TAs </a:t>
            </a:r>
            <a:endParaRPr sz="1600"/>
          </a:p>
          <a:p>
            <a:pPr indent="-193040" lvl="0" marL="320040" rtl="0" algn="l">
              <a:spcBef>
                <a:spcPts val="1000"/>
              </a:spcBef>
              <a:spcAft>
                <a:spcPts val="0"/>
              </a:spcAft>
              <a:buSzPts val="1600"/>
              <a:buChar char="●"/>
            </a:pPr>
            <a:r>
              <a:rPr lang="en" sz="1600"/>
              <a:t>Student Success Team</a:t>
            </a:r>
            <a:endParaRPr sz="1600"/>
          </a:p>
          <a:p>
            <a:pPr indent="-193040" lvl="0" marL="320040" rtl="0" algn="l">
              <a:spcBef>
                <a:spcPts val="1000"/>
              </a:spcBef>
              <a:spcAft>
                <a:spcPts val="0"/>
              </a:spcAft>
              <a:buSzPts val="1600"/>
              <a:buChar char="●"/>
            </a:pPr>
            <a:r>
              <a:rPr lang="en" sz="1600"/>
              <a:t>Career coaches</a:t>
            </a:r>
            <a:endParaRPr sz="1600"/>
          </a:p>
          <a:p>
            <a:pPr indent="-193040" lvl="0" marL="320040" rtl="0" algn="l">
              <a:spcBef>
                <a:spcPts val="1000"/>
              </a:spcBef>
              <a:spcAft>
                <a:spcPts val="1000"/>
              </a:spcAft>
              <a:buSzPts val="1600"/>
              <a:buChar char="●"/>
            </a:pPr>
            <a:r>
              <a:rPr lang="en" sz="1600"/>
              <a:t>Everyone else!</a:t>
            </a:r>
            <a:endParaRPr sz="1600"/>
          </a:p>
        </p:txBody>
      </p:sp>
      <p:pic>
        <p:nvPicPr>
          <p:cNvPr id="1127" name="Google Shape;1127;p76"/>
          <p:cNvPicPr preferRelativeResize="0"/>
          <p:nvPr/>
        </p:nvPicPr>
        <p:blipFill>
          <a:blip r:embed="rId3">
            <a:alphaModFix/>
          </a:blip>
          <a:stretch>
            <a:fillRect/>
          </a:stretch>
        </p:blipFill>
        <p:spPr>
          <a:xfrm>
            <a:off x="2900966" y="1250650"/>
            <a:ext cx="5922658" cy="3331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7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t>But Remember:</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Nothing good comes easily.</a:t>
            </a:r>
            <a:endParaRPr sz="3000">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a:t>
            </a:r>
            <a:r>
              <a:rPr lang="en"/>
              <a:t>Keys to Success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pic>
        <p:nvPicPr>
          <p:cNvPr id="1144" name="Google Shape;1144;p79"/>
          <p:cNvPicPr preferRelativeResize="0"/>
          <p:nvPr/>
        </p:nvPicPr>
        <p:blipFill>
          <a:blip r:embed="rId3">
            <a:alphaModFix/>
          </a:blip>
          <a:stretch>
            <a:fillRect/>
          </a:stretch>
        </p:blipFill>
        <p:spPr>
          <a:xfrm>
            <a:off x="-12300" y="0"/>
            <a:ext cx="9144005" cy="5143500"/>
          </a:xfrm>
          <a:prstGeom prst="rect">
            <a:avLst/>
          </a:prstGeom>
          <a:noFill/>
          <a:ln>
            <a:noFill/>
          </a:ln>
        </p:spPr>
      </p:pic>
      <p:sp>
        <p:nvSpPr>
          <p:cNvPr id="1145" name="Google Shape;1145;p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Don’t Be This Person:</a:t>
            </a:r>
            <a:endParaRPr/>
          </a:p>
        </p:txBody>
      </p:sp>
      <p:cxnSp>
        <p:nvCxnSpPr>
          <p:cNvPr id="1146" name="Google Shape;1146;p79"/>
          <p:cNvCxnSpPr/>
          <p:nvPr/>
        </p:nvCxnSpPr>
        <p:spPr>
          <a:xfrm>
            <a:off x="274375" y="640080"/>
            <a:ext cx="8595600" cy="102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